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3" r:id="rId4"/>
    <p:sldId id="264" r:id="rId5"/>
    <p:sldId id="260" r:id="rId6"/>
    <p:sldId id="262" r:id="rId7"/>
    <p:sldId id="276" r:id="rId8"/>
    <p:sldId id="266" r:id="rId9"/>
    <p:sldId id="265" r:id="rId10"/>
    <p:sldId id="267" r:id="rId11"/>
    <p:sldId id="268" r:id="rId12"/>
    <p:sldId id="269" r:id="rId13"/>
    <p:sldId id="270" r:id="rId14"/>
    <p:sldId id="277" r:id="rId15"/>
    <p:sldId id="278" r:id="rId16"/>
    <p:sldId id="271" r:id="rId17"/>
    <p:sldId id="272" r:id="rId18"/>
    <p:sldId id="288" r:id="rId19"/>
    <p:sldId id="261" r:id="rId20"/>
    <p:sldId id="274" r:id="rId21"/>
    <p:sldId id="280" r:id="rId22"/>
    <p:sldId id="279" r:id="rId23"/>
    <p:sldId id="281" r:id="rId24"/>
    <p:sldId id="282" r:id="rId25"/>
    <p:sldId id="283" r:id="rId26"/>
    <p:sldId id="284" r:id="rId27"/>
    <p:sldId id="285" r:id="rId28"/>
    <p:sldId id="293" r:id="rId29"/>
    <p:sldId id="291" r:id="rId30"/>
    <p:sldId id="292" r:id="rId31"/>
    <p:sldId id="294" r:id="rId32"/>
    <p:sldId id="286" r:id="rId33"/>
    <p:sldId id="289" r:id="rId34"/>
    <p:sldId id="287" r:id="rId35"/>
    <p:sldId id="300" r:id="rId36"/>
    <p:sldId id="299" r:id="rId37"/>
    <p:sldId id="301" r:id="rId38"/>
    <p:sldId id="302" r:id="rId39"/>
    <p:sldId id="290" r:id="rId40"/>
    <p:sldId id="295" r:id="rId41"/>
    <p:sldId id="27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23" autoAdjust="0"/>
    <p:restoredTop sz="94660"/>
  </p:normalViewPr>
  <p:slideViewPr>
    <p:cSldViewPr snapToGrid="0">
      <p:cViewPr varScale="1">
        <p:scale>
          <a:sx n="71" d="100"/>
          <a:sy n="71" d="100"/>
        </p:scale>
        <p:origin x="-612"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12/18/2016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12/18/2016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arduino.cc/en/Reference/Float" TargetMode="External"/><Relationship Id="rId3" Type="http://schemas.openxmlformats.org/officeDocument/2006/relationships/hyperlink" Target="https://www.arduino.cc/en/Reference/Byte" TargetMode="External"/><Relationship Id="rId7" Type="http://schemas.openxmlformats.org/officeDocument/2006/relationships/hyperlink" Target="https://www.arduino.cc/en/Reference/UnsignedLong" TargetMode="External"/><Relationship Id="rId2" Type="http://schemas.openxmlformats.org/officeDocument/2006/relationships/hyperlink" Target="https://www.arduino.cc/en/Reference/Char" TargetMode="External"/><Relationship Id="rId1" Type="http://schemas.openxmlformats.org/officeDocument/2006/relationships/slideLayout" Target="../slideLayouts/slideLayout2.xml"/><Relationship Id="rId6" Type="http://schemas.openxmlformats.org/officeDocument/2006/relationships/hyperlink" Target="https://www.arduino.cc/en/Reference/Long" TargetMode="External"/><Relationship Id="rId5" Type="http://schemas.openxmlformats.org/officeDocument/2006/relationships/hyperlink" Target="https://www.arduino.cc/en/Reference/UnsignedInt" TargetMode="External"/><Relationship Id="rId10" Type="http://schemas.openxmlformats.org/officeDocument/2006/relationships/hyperlink" Target="http://arduino.cc/en/Reference/scope" TargetMode="External"/><Relationship Id="rId4" Type="http://schemas.openxmlformats.org/officeDocument/2006/relationships/hyperlink" Target="https://www.arduino.cc/en/Reference/Int" TargetMode="External"/><Relationship Id="rId9" Type="http://schemas.openxmlformats.org/officeDocument/2006/relationships/hyperlink" Target="https://www.arduino.cc/en/Reference/Doubl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arduino.cc/"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22473" y="1731815"/>
            <a:ext cx="4955980" cy="2616199"/>
          </a:xfrm>
        </p:spPr>
        <p:txBody>
          <a:bodyPr/>
          <a:lstStyle/>
          <a:p>
            <a:pPr algn="l"/>
            <a:r>
              <a:rPr lang="ro-RO" dirty="0" smtClean="0"/>
              <a:t>Introduction to</a:t>
            </a:r>
            <a:br>
              <a:rPr lang="ro-RO" dirty="0" smtClean="0"/>
            </a:br>
            <a:r>
              <a:rPr lang="ro-RO" dirty="0" smtClean="0"/>
              <a:t>Electornics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145" y="135591"/>
            <a:ext cx="3549720" cy="1504950"/>
          </a:xfrm>
          <a:prstGeom prst="rect">
            <a:avLst/>
          </a:prstGeom>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210526" y="2485644"/>
            <a:ext cx="2934780" cy="1784664"/>
          </a:xfrm>
          <a:prstGeom prst="rect">
            <a:avLst/>
          </a:prstGeom>
        </p:spPr>
      </p:pic>
    </p:spTree>
    <p:extLst>
      <p:ext uri="{BB962C8B-B14F-4D97-AF65-F5344CB8AC3E}">
        <p14:creationId xmlns:p14="http://schemas.microsoft.com/office/powerpoint/2010/main" val="37086156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416861"/>
            <a:ext cx="10018713" cy="1752599"/>
          </a:xfrm>
        </p:spPr>
        <p:txBody>
          <a:bodyPr/>
          <a:lstStyle/>
          <a:p>
            <a:r>
              <a:rPr lang="ro-RO" dirty="0" smtClean="0"/>
              <a:t>Butoane</a:t>
            </a:r>
            <a:endParaRPr lang="ro-RO" dirty="0"/>
          </a:p>
        </p:txBody>
      </p:sp>
      <p:sp>
        <p:nvSpPr>
          <p:cNvPr id="3" name="Content Placeholder 2"/>
          <p:cNvSpPr>
            <a:spLocks noGrp="1"/>
          </p:cNvSpPr>
          <p:nvPr>
            <p:ph idx="1"/>
          </p:nvPr>
        </p:nvSpPr>
        <p:spPr>
          <a:xfrm>
            <a:off x="1385048" y="1848970"/>
            <a:ext cx="6663952" cy="3973606"/>
          </a:xfrm>
        </p:spPr>
        <p:txBody>
          <a:bodyPr>
            <a:normAutofit/>
          </a:bodyPr>
          <a:lstStyle/>
          <a:p>
            <a:r>
              <a:rPr lang="ro-RO" sz="1400" dirty="0">
                <a:latin typeface="Arial" pitchFamily="34" charset="0"/>
                <a:cs typeface="Arial" pitchFamily="34" charset="0"/>
              </a:rPr>
              <a:t>Cel mai simplu mod de interacțiune al utilizatorului cu un microcontroller îl constituie folosirea butoanelor. Modul de conectare al unui push-button este dat în figura </a:t>
            </a:r>
            <a:r>
              <a:rPr lang="ro-RO" sz="1400" dirty="0" smtClean="0">
                <a:latin typeface="Arial" pitchFamily="34" charset="0"/>
                <a:cs typeface="Arial" pitchFamily="34" charset="0"/>
              </a:rPr>
              <a:t>din dreapta.</a:t>
            </a:r>
          </a:p>
          <a:p>
            <a:r>
              <a:rPr lang="vi-VN" sz="1400" dirty="0">
                <a:latin typeface="Arial" pitchFamily="34" charset="0"/>
                <a:cs typeface="Arial" pitchFamily="34" charset="0"/>
              </a:rPr>
              <a:t>La apăsarea butonului, intrarea PD0 va fi legată la masă, deci va fi în starea logică “0”. Acest mod de legare este incorect deoarece atunci când butonul nu este apăsat intrarea se află într-o stare nedefinită (ca și cum ar fi lăsată în aer</a:t>
            </a:r>
            <a:r>
              <a:rPr lang="vi-VN" sz="1400" dirty="0" smtClean="0">
                <a:latin typeface="Arial" pitchFamily="34" charset="0"/>
                <a:cs typeface="Arial" pitchFamily="34" charset="0"/>
              </a:rPr>
              <a:t>)</a:t>
            </a:r>
            <a:r>
              <a:rPr lang="ro-RO" sz="1400" dirty="0" smtClean="0">
                <a:latin typeface="Arial" pitchFamily="34" charset="0"/>
                <a:cs typeface="Arial" pitchFamily="34" charset="0"/>
              </a:rPr>
              <a:t>.</a:t>
            </a:r>
          </a:p>
          <a:p>
            <a:r>
              <a:rPr lang="ro-RO" sz="1400" dirty="0" smtClean="0">
                <a:latin typeface="Arial" pitchFamily="34" charset="0"/>
                <a:cs typeface="Arial" pitchFamily="34" charset="0"/>
              </a:rPr>
              <a:t>Putem folosi deci </a:t>
            </a:r>
            <a:r>
              <a:rPr lang="vi-VN" sz="1400" dirty="0" smtClean="0">
                <a:latin typeface="Arial" pitchFamily="34" charset="0"/>
                <a:cs typeface="Arial" pitchFamily="34" charset="0"/>
              </a:rPr>
              <a:t>o </a:t>
            </a:r>
            <a:r>
              <a:rPr lang="vi-VN" sz="1400" b="1" dirty="0">
                <a:latin typeface="Arial" pitchFamily="34" charset="0"/>
                <a:cs typeface="Arial" pitchFamily="34" charset="0"/>
              </a:rPr>
              <a:t>rezistență de pull-up</a:t>
            </a:r>
            <a:r>
              <a:rPr lang="vi-VN" sz="1400" dirty="0">
                <a:latin typeface="Arial" pitchFamily="34" charset="0"/>
                <a:cs typeface="Arial" pitchFamily="34" charset="0"/>
              </a:rPr>
              <a:t> între pinul de intrare și Vcc. Această rezistență are rolul de a aduce intrarea în starea “1” logic atunci când butonul este liber prin “ridicarea” potențialului liniei la Vcc. Alternativ, se poate folosi o </a:t>
            </a:r>
            <a:r>
              <a:rPr lang="vi-VN" sz="1400" b="1" dirty="0">
                <a:latin typeface="Arial" pitchFamily="34" charset="0"/>
                <a:cs typeface="Arial" pitchFamily="34" charset="0"/>
              </a:rPr>
              <a:t>rezistență de pull-down</a:t>
            </a:r>
            <a:r>
              <a:rPr lang="vi-VN" sz="1400" dirty="0">
                <a:latin typeface="Arial" pitchFamily="34" charset="0"/>
                <a:cs typeface="Arial" pitchFamily="34" charset="0"/>
              </a:rPr>
              <a:t> (conectată la masă), caz în care intrarea este ținută in starea logică “0” cât timpul butonul nu este apăsat. </a:t>
            </a:r>
            <a:endParaRPr lang="ro-RO" sz="1400" dirty="0" smtClean="0">
              <a:latin typeface="Arial" pitchFamily="34" charset="0"/>
              <a:cs typeface="Arial" pitchFamily="34" charset="0"/>
            </a:endParaRPr>
          </a:p>
        </p:txBody>
      </p:sp>
      <p:pic>
        <p:nvPicPr>
          <p:cNvPr id="6146" name="Picture 2" descr="http://cs.curs.pub.ro/wiki/pm/_media/lab/lab0/conectare_buton.png?w=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000" y="2575111"/>
            <a:ext cx="3810000" cy="21431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295" y="1640541"/>
            <a:ext cx="10018713" cy="1752599"/>
          </a:xfrm>
        </p:spPr>
        <p:txBody>
          <a:bodyPr/>
          <a:lstStyle/>
          <a:p>
            <a:pPr algn="l"/>
            <a:r>
              <a:rPr lang="ro-RO" dirty="0" smtClean="0"/>
              <a:t>Ca să vedem o legătură între componentele pe care le-am amintit până acum:</a:t>
            </a:r>
            <a:endParaRPr lang="ro-RO" dirty="0"/>
          </a:p>
        </p:txBody>
      </p:sp>
      <p:pic>
        <p:nvPicPr>
          <p:cNvPr id="4" name="Picture 4" descr="Imagini pentru button breadboard"/>
          <p:cNvPicPr>
            <a:picLocks noChangeAspect="1" noChangeArrowheads="1"/>
          </p:cNvPicPr>
          <p:nvPr/>
        </p:nvPicPr>
        <p:blipFill rotWithShape="1">
          <a:blip r:embed="rId2">
            <a:extLst>
              <a:ext uri="{28A0092B-C50C-407E-A947-70E740481C1C}">
                <a14:useLocalDpi xmlns:a14="http://schemas.microsoft.com/office/drawing/2010/main" val="0"/>
              </a:ext>
            </a:extLst>
          </a:blip>
          <a:srcRect r="38807" b="4952"/>
          <a:stretch/>
        </p:blipFill>
        <p:spPr bwMode="auto">
          <a:xfrm>
            <a:off x="4168588" y="3508000"/>
            <a:ext cx="4666129" cy="2784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Fotorezistențe</a:t>
            </a:r>
            <a:br>
              <a:rPr lang="ro-RO" dirty="0" smtClean="0"/>
            </a:br>
            <a:r>
              <a:rPr lang="ro-RO" dirty="0" smtClean="0"/>
              <a:t> </a:t>
            </a:r>
            <a:r>
              <a:rPr lang="ro-RO" dirty="0"/>
              <a:t>(LDR - Light Dependent Resistor) </a:t>
            </a:r>
          </a:p>
        </p:txBody>
      </p:sp>
      <p:sp>
        <p:nvSpPr>
          <p:cNvPr id="3" name="Content Placeholder 2"/>
          <p:cNvSpPr>
            <a:spLocks noGrp="1"/>
          </p:cNvSpPr>
          <p:nvPr>
            <p:ph idx="1"/>
          </p:nvPr>
        </p:nvSpPr>
        <p:spPr>
          <a:xfrm>
            <a:off x="1484310" y="2666999"/>
            <a:ext cx="6503243" cy="3048001"/>
          </a:xfrm>
        </p:spPr>
        <p:txBody>
          <a:bodyPr>
            <a:noAutofit/>
          </a:bodyPr>
          <a:lstStyle/>
          <a:p>
            <a:r>
              <a:rPr lang="ro-RO" sz="1600" dirty="0">
                <a:latin typeface="Arial" pitchFamily="34" charset="0"/>
                <a:cs typeface="Arial" pitchFamily="34" charset="0"/>
              </a:rPr>
              <a:t>Este un rezistor, realizat dintr-un material semiconductor omogen, a carui rezistenta se modifica sub incidenta unui flux luminos incident. </a:t>
            </a:r>
            <a:endParaRPr lang="ro-RO" sz="1600" dirty="0" smtClean="0">
              <a:latin typeface="Arial" pitchFamily="34" charset="0"/>
              <a:cs typeface="Arial" pitchFamily="34" charset="0"/>
            </a:endParaRPr>
          </a:p>
          <a:p>
            <a:r>
              <a:rPr lang="ro-RO" sz="1600" dirty="0" smtClean="0">
                <a:latin typeface="Arial" pitchFamily="34" charset="0"/>
                <a:cs typeface="Arial" pitchFamily="34" charset="0"/>
              </a:rPr>
              <a:t>Se </a:t>
            </a:r>
            <a:r>
              <a:rPr lang="ro-RO" sz="1600" dirty="0">
                <a:latin typeface="Arial" pitchFamily="34" charset="0"/>
                <a:cs typeface="Arial" pitchFamily="34" charset="0"/>
              </a:rPr>
              <a:t>bazeaza pe fenomenul de fotoconductivitate prin care sub influenta radiatiei </a:t>
            </a:r>
            <a:r>
              <a:rPr lang="ro-RO" sz="1600" dirty="0" smtClean="0">
                <a:latin typeface="Arial" pitchFamily="34" charset="0"/>
                <a:cs typeface="Arial" pitchFamily="34" charset="0"/>
              </a:rPr>
              <a:t>luminoase </a:t>
            </a:r>
            <a:r>
              <a:rPr lang="ro-RO" sz="1600" dirty="0">
                <a:latin typeface="Arial" pitchFamily="34" charset="0"/>
                <a:cs typeface="Arial" pitchFamily="34" charset="0"/>
              </a:rPr>
              <a:t>sunt eliberati electroni liberi care cresc conductivitatea electrica a semiconductorului si implicit scad rezistenta rezistorului</a:t>
            </a:r>
          </a:p>
          <a:p>
            <a:r>
              <a:rPr lang="ro-RO" sz="1600" b="1" dirty="0">
                <a:latin typeface="Arial" pitchFamily="34" charset="0"/>
                <a:cs typeface="Arial" pitchFamily="34" charset="0"/>
              </a:rPr>
              <a:t>Utilizări</a:t>
            </a:r>
            <a:r>
              <a:rPr lang="ro-RO" sz="1600" dirty="0">
                <a:latin typeface="Arial" pitchFamily="34" charset="0"/>
                <a:cs typeface="Arial" pitchFamily="34" charset="0"/>
              </a:rPr>
              <a:t>: Fotorezistentele se utilizeaza cel mai adesea ca detectoare de </a:t>
            </a:r>
            <a:r>
              <a:rPr lang="ro-RO" sz="1600" dirty="0" smtClean="0">
                <a:latin typeface="Arial" pitchFamily="34" charset="0"/>
                <a:cs typeface="Arial" pitchFamily="34" charset="0"/>
              </a:rPr>
              <a:t>radiații </a:t>
            </a:r>
            <a:r>
              <a:rPr lang="ro-RO" sz="1600" dirty="0">
                <a:latin typeface="Arial" pitchFamily="34" charset="0"/>
                <a:cs typeface="Arial" pitchFamily="34" charset="0"/>
              </a:rPr>
              <a:t>în gama de frecvente </a:t>
            </a:r>
            <a:r>
              <a:rPr lang="ro-RO" sz="1600" dirty="0" smtClean="0">
                <a:latin typeface="Arial" pitchFamily="34" charset="0"/>
                <a:cs typeface="Arial" pitchFamily="34" charset="0"/>
              </a:rPr>
              <a:t>vizibil-infraroșu îndepartat.</a:t>
            </a:r>
            <a:endParaRPr lang="ro-RO" sz="1600" dirty="0">
              <a:latin typeface="Arial" pitchFamily="34" charset="0"/>
              <a:cs typeface="Arial" pitchFamily="34" charset="0"/>
            </a:endParaRPr>
          </a:p>
        </p:txBody>
      </p:sp>
      <p:pic>
        <p:nvPicPr>
          <p:cNvPr id="7170" name="Picture 2" descr="Imagini pentru ld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34799" y="3307976"/>
            <a:ext cx="2238375"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Buzzer</a:t>
            </a:r>
            <a:endParaRPr lang="ro-RO" dirty="0"/>
          </a:p>
        </p:txBody>
      </p:sp>
      <p:sp>
        <p:nvSpPr>
          <p:cNvPr id="3" name="Content Placeholder 2"/>
          <p:cNvSpPr>
            <a:spLocks noGrp="1"/>
          </p:cNvSpPr>
          <p:nvPr>
            <p:ph idx="1"/>
          </p:nvPr>
        </p:nvSpPr>
        <p:spPr>
          <a:xfrm>
            <a:off x="1484310" y="2666999"/>
            <a:ext cx="6583925" cy="3505201"/>
          </a:xfrm>
        </p:spPr>
        <p:txBody>
          <a:bodyPr>
            <a:normAutofit/>
          </a:bodyPr>
          <a:lstStyle/>
          <a:p>
            <a:r>
              <a:rPr lang="vi-VN" sz="1600" dirty="0"/>
              <a:t>Un buzzer este un dispozitiv electronic, capabil să producă sunet. Acesta poate fi mecanic, electromecanic sau piezoelectric. Se folosesc de regulă în sisteme de alarmă, ceasuri sau ca feedback sonor pentru anumite acțiuni. </a:t>
            </a:r>
          </a:p>
          <a:p>
            <a:r>
              <a:rPr lang="vi-VN" sz="1600" dirty="0"/>
              <a:t>Pentru a putea emite un sunet folosind un buzzer, este nevoie de un semnal electric oscilant. Tonul emis variază în funcție de frecvența semnalului electric</a:t>
            </a:r>
            <a:r>
              <a:rPr lang="vi-VN" sz="1600" dirty="0" smtClean="0"/>
              <a:t>.</a:t>
            </a:r>
            <a:endParaRPr lang="ro-RO" sz="1600" dirty="0" smtClean="0"/>
          </a:p>
          <a:p>
            <a:pPr marL="0" indent="0">
              <a:buNone/>
            </a:pPr>
            <a:r>
              <a:rPr lang="vi-VN" sz="1600" dirty="0" smtClean="0"/>
              <a:t> </a:t>
            </a:r>
            <a:endParaRPr lang="vi-VN" sz="1600" dirty="0"/>
          </a:p>
          <a:p>
            <a:endParaRPr lang="ro-RO" sz="1600" dirty="0"/>
          </a:p>
        </p:txBody>
      </p:sp>
      <p:pic>
        <p:nvPicPr>
          <p:cNvPr id="9218" name="Picture 2" descr="Imagini pentru buzzer breadboard"/>
          <p:cNvPicPr>
            <a:picLocks noChangeAspect="1" noChangeArrowheads="1"/>
          </p:cNvPicPr>
          <p:nvPr/>
        </p:nvPicPr>
        <p:blipFill rotWithShape="1">
          <a:blip r:embed="rId2">
            <a:extLst>
              <a:ext uri="{28A0092B-C50C-407E-A947-70E740481C1C}">
                <a14:useLocalDpi xmlns:a14="http://schemas.microsoft.com/office/drawing/2010/main" val="0"/>
              </a:ext>
            </a:extLst>
          </a:blip>
          <a:srcRect l="11849" t="1" r="12268" b="382"/>
          <a:stretch/>
        </p:blipFill>
        <p:spPr bwMode="auto">
          <a:xfrm>
            <a:off x="8269941" y="3036823"/>
            <a:ext cx="3590365" cy="265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Un circuit simplu de control al buzzer-ului</a:t>
            </a:r>
            <a:endParaRPr lang="ro-RO" dirty="0"/>
          </a:p>
        </p:txBody>
      </p:sp>
      <p:pic>
        <p:nvPicPr>
          <p:cNvPr id="10242" name="Picture 2" descr="Imagini pentru buzzer and button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988" y="2539067"/>
            <a:ext cx="40195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7746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8441" y="2716306"/>
            <a:ext cx="10018713" cy="1752599"/>
          </a:xfrm>
        </p:spPr>
        <p:txBody>
          <a:bodyPr/>
          <a:lstStyle/>
          <a:p>
            <a:r>
              <a:rPr lang="ro-RO" dirty="0" smtClean="0"/>
              <a:t>Mediul de dezvoltare software</a:t>
            </a:r>
            <a:endParaRPr lang="ro-RO" dirty="0"/>
          </a:p>
        </p:txBody>
      </p:sp>
    </p:spTree>
    <p:extLst>
      <p:ext uri="{BB962C8B-B14F-4D97-AF65-F5344CB8AC3E}">
        <p14:creationId xmlns:p14="http://schemas.microsoft.com/office/powerpoint/2010/main" val="705774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Arduino IDE</a:t>
            </a:r>
            <a:endParaRPr lang="ro-RO" dirty="0"/>
          </a:p>
        </p:txBody>
      </p:sp>
      <p:sp>
        <p:nvSpPr>
          <p:cNvPr id="3" name="Content Placeholder 2"/>
          <p:cNvSpPr>
            <a:spLocks noGrp="1"/>
          </p:cNvSpPr>
          <p:nvPr>
            <p:ph idx="1"/>
          </p:nvPr>
        </p:nvSpPr>
        <p:spPr>
          <a:xfrm>
            <a:off x="1484311" y="2666999"/>
            <a:ext cx="5656078" cy="3263154"/>
          </a:xfrm>
        </p:spPr>
        <p:txBody>
          <a:bodyPr>
            <a:normAutofit fontScale="92500"/>
          </a:bodyPr>
          <a:lstStyle/>
          <a:p>
            <a:r>
              <a:rPr lang="ro-RO" dirty="0" smtClean="0"/>
              <a:t>Există 2 funcții speciale în Arduino care fac parte din orice program pe care îl scriem:</a:t>
            </a:r>
          </a:p>
          <a:p>
            <a:pPr>
              <a:buFont typeface="Courier New" pitchFamily="49" charset="0"/>
              <a:buChar char="o"/>
            </a:pPr>
            <a:r>
              <a:rPr lang="ro-RO" dirty="0" smtClean="0"/>
              <a:t>Void setup() – această funție este apelată o singură dată la începutul programului; aici se vor seta moduri și inițializa biblioteci</a:t>
            </a:r>
          </a:p>
          <a:p>
            <a:pPr>
              <a:buFont typeface="Courier New" pitchFamily="49" charset="0"/>
              <a:buChar char="o"/>
            </a:pPr>
            <a:r>
              <a:rPr lang="ro-RO" dirty="0" smtClean="0"/>
              <a:t>Void loop() – această funcție rulează la infinit; trebuie introdusă în orice program chiar dacă nu va fi folosită la nimic</a:t>
            </a:r>
            <a:endParaRPr lang="ro-RO" dirty="0"/>
          </a:p>
        </p:txBody>
      </p:sp>
      <p:pic>
        <p:nvPicPr>
          <p:cNvPr id="11266" name="Picture 2" descr="Imagini pentru arduino 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442" y="2633799"/>
            <a:ext cx="4478329" cy="37663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Funcții de bază – setup()</a:t>
            </a:r>
            <a:endParaRPr lang="ro-RO" dirty="0"/>
          </a:p>
        </p:txBody>
      </p:sp>
      <p:sp>
        <p:nvSpPr>
          <p:cNvPr id="3" name="Content Placeholder 2"/>
          <p:cNvSpPr>
            <a:spLocks noGrp="1"/>
          </p:cNvSpPr>
          <p:nvPr>
            <p:ph idx="1"/>
          </p:nvPr>
        </p:nvSpPr>
        <p:spPr>
          <a:xfrm>
            <a:off x="1411942" y="2339789"/>
            <a:ext cx="10091082" cy="3451412"/>
          </a:xfrm>
        </p:spPr>
        <p:txBody>
          <a:bodyPr>
            <a:normAutofit fontScale="92500" lnSpcReduction="20000"/>
          </a:bodyPr>
          <a:lstStyle/>
          <a:p>
            <a:r>
              <a:rPr lang="ro-RO" b="1" dirty="0"/>
              <a:t>pinMode(nr. pin, INPUT/OUTPUT):</a:t>
            </a:r>
            <a:r>
              <a:rPr lang="ro-RO" dirty="0"/>
              <a:t> configureaza un pin sa fie intrare (INPUT – ne asteptam sa primim din exterior o tensiune pe el si sa o citim) sau iesire (OUTPUT – ne asteptam sa avem un circuit pe care sa aplicam o tensiune din program</a:t>
            </a:r>
            <a:r>
              <a:rPr lang="ro-RO" dirty="0" smtClean="0"/>
              <a:t>)</a:t>
            </a:r>
            <a:endParaRPr lang="ro-RO" b="1" dirty="0" smtClean="0"/>
          </a:p>
          <a:p>
            <a:r>
              <a:rPr lang="ro-RO" b="1" dirty="0" smtClean="0"/>
              <a:t>Serial.begin(9600): </a:t>
            </a:r>
            <a:r>
              <a:rPr lang="ro-RO" dirty="0" smtClean="0"/>
              <a:t>inițializează transmisia serială</a:t>
            </a:r>
          </a:p>
          <a:p>
            <a:r>
              <a:rPr lang="ro-RO" b="1" dirty="0" smtClean="0"/>
              <a:t>attachInterrupt(pin, ISR, mode): </a:t>
            </a:r>
            <a:r>
              <a:rPr lang="ro-RO" dirty="0" smtClean="0"/>
              <a:t>inițializarea unei întreruperi</a:t>
            </a:r>
          </a:p>
          <a:p>
            <a:pPr marL="0" indent="0">
              <a:buNone/>
            </a:pPr>
            <a:r>
              <a:rPr lang="ro-RO" b="1" dirty="0" smtClean="0"/>
              <a:t>	-pin</a:t>
            </a:r>
            <a:r>
              <a:rPr lang="ro-RO" dirty="0" smtClean="0"/>
              <a:t>: se referă la pinul fizic de pe plăcuța arduino la care ne uităm să vedem dacă generează o întrerupere</a:t>
            </a:r>
          </a:p>
          <a:p>
            <a:pPr marL="0" indent="0">
              <a:buNone/>
            </a:pPr>
            <a:r>
              <a:rPr lang="ro-RO" b="1" dirty="0"/>
              <a:t>	</a:t>
            </a:r>
            <a:r>
              <a:rPr lang="ro-RO" b="1" dirty="0" smtClean="0"/>
              <a:t>-ISR: Interrupt Service Routine</a:t>
            </a:r>
            <a:r>
              <a:rPr lang="ro-RO" dirty="0" smtClean="0"/>
              <a:t>, funcția care se va apela la întrerupere</a:t>
            </a:r>
          </a:p>
          <a:p>
            <a:pPr marL="0" indent="0">
              <a:buNone/>
            </a:pPr>
            <a:r>
              <a:rPr lang="ro-RO" b="1" dirty="0"/>
              <a:t>	</a:t>
            </a:r>
            <a:r>
              <a:rPr lang="ro-RO" b="1" dirty="0" smtClean="0"/>
              <a:t>-mode: LOW, CHANGE, RISIN, FALLING</a:t>
            </a:r>
            <a:endParaRPr lang="ro-RO" b="1" dirty="0"/>
          </a:p>
        </p:txBody>
      </p:sp>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Funcții de bază – loop()</a:t>
            </a:r>
            <a:endParaRPr lang="ro-RO" dirty="0"/>
          </a:p>
        </p:txBody>
      </p:sp>
      <p:sp>
        <p:nvSpPr>
          <p:cNvPr id="3" name="Content Placeholder 2"/>
          <p:cNvSpPr>
            <a:spLocks noGrp="1"/>
          </p:cNvSpPr>
          <p:nvPr>
            <p:ph idx="1"/>
          </p:nvPr>
        </p:nvSpPr>
        <p:spPr>
          <a:xfrm>
            <a:off x="1411942" y="2619189"/>
            <a:ext cx="10091082" cy="3451412"/>
          </a:xfrm>
        </p:spPr>
        <p:txBody>
          <a:bodyPr>
            <a:normAutofit fontScale="92500" lnSpcReduction="20000"/>
          </a:bodyPr>
          <a:lstStyle/>
          <a:p>
            <a:pPr lvl="0"/>
            <a:r>
              <a:rPr lang="ro-RO" b="1" dirty="0" smtClean="0"/>
              <a:t>digitalRead(nr</a:t>
            </a:r>
            <a:r>
              <a:rPr lang="ro-RO" b="1" dirty="0"/>
              <a:t>. pin):</a:t>
            </a:r>
            <a:r>
              <a:rPr lang="ro-RO" dirty="0"/>
              <a:t> ne spune daca pinul e HIGH sau LOW</a:t>
            </a:r>
          </a:p>
          <a:p>
            <a:pPr lvl="0"/>
            <a:r>
              <a:rPr lang="ro-RO" b="1" dirty="0"/>
              <a:t>digitalWrite(nr. pin, valoare):</a:t>
            </a:r>
            <a:r>
              <a:rPr lang="ro-RO" dirty="0"/>
              <a:t> face pinul sa fie HIGH sau LOW</a:t>
            </a:r>
          </a:p>
          <a:p>
            <a:pPr lvl="0"/>
            <a:r>
              <a:rPr lang="ro-RO" b="1" dirty="0" smtClean="0"/>
              <a:t>analogRead(nr</a:t>
            </a:r>
            <a:r>
              <a:rPr lang="ro-RO" b="1" dirty="0"/>
              <a:t>. pin):</a:t>
            </a:r>
            <a:r>
              <a:rPr lang="ro-RO" dirty="0"/>
              <a:t> citeste valoarea tensiunii de pe un pin, dar impartita in 256 de intervale (ex: intre 0 si 5/256 volti e valoarea 0; intre 5/256 si 10/256 volti e valoarea 1; etc.)</a:t>
            </a:r>
          </a:p>
          <a:p>
            <a:pPr lvl="0"/>
            <a:r>
              <a:rPr lang="ro-RO" b="1" dirty="0"/>
              <a:t>analogWrite(nr. pin):</a:t>
            </a:r>
            <a:r>
              <a:rPr lang="ro-RO" dirty="0"/>
              <a:t> aplica o tensiune pe pinul respectiv, tot impartita in 255 de intervale</a:t>
            </a:r>
            <a:r>
              <a:rPr lang="ro-RO" dirty="0" smtClean="0"/>
              <a:t>.</a:t>
            </a:r>
          </a:p>
          <a:p>
            <a:pPr lvl="0"/>
            <a:r>
              <a:rPr lang="ro-RO" b="1" dirty="0" smtClean="0"/>
              <a:t>Serial.println(): </a:t>
            </a:r>
            <a:r>
              <a:rPr lang="ro-RO" dirty="0" smtClean="0"/>
              <a:t>afișează mesaje pe serială</a:t>
            </a:r>
          </a:p>
          <a:p>
            <a:r>
              <a:rPr lang="ro-RO" b="1" dirty="0"/>
              <a:t>d</a:t>
            </a:r>
            <a:r>
              <a:rPr lang="ro-RO" b="1" dirty="0" smtClean="0"/>
              <a:t>elay(nr micros):</a:t>
            </a:r>
            <a:r>
              <a:rPr lang="ro-RO" dirty="0" smtClean="0"/>
              <a:t> </a:t>
            </a:r>
            <a:r>
              <a:rPr lang="ro-RO" dirty="0"/>
              <a:t>intarzie ceva</a:t>
            </a:r>
          </a:p>
          <a:p>
            <a:pPr marL="0" lvl="0" indent="0">
              <a:buNone/>
            </a:pPr>
            <a:endParaRPr lang="ro-RO" dirty="0"/>
          </a:p>
          <a:p>
            <a:endParaRPr lang="ro-RO" dirty="0"/>
          </a:p>
        </p:txBody>
      </p:sp>
    </p:spTree>
    <p:extLst>
      <p:ext uri="{BB962C8B-B14F-4D97-AF65-F5344CB8AC3E}">
        <p14:creationId xmlns:p14="http://schemas.microsoft.com/office/powerpoint/2010/main" val="35665011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Tipuri de date în Arduino</a:t>
            </a:r>
            <a:endParaRPr lang="ro-RO" dirty="0"/>
          </a:p>
        </p:txBody>
      </p:sp>
      <p:sp>
        <p:nvSpPr>
          <p:cNvPr id="3" name="Content Placeholder 2"/>
          <p:cNvSpPr>
            <a:spLocks noGrp="1"/>
          </p:cNvSpPr>
          <p:nvPr>
            <p:ph idx="1"/>
          </p:nvPr>
        </p:nvSpPr>
        <p:spPr>
          <a:xfrm>
            <a:off x="2578099" y="2247900"/>
            <a:ext cx="9055101" cy="4368800"/>
          </a:xfrm>
        </p:spPr>
        <p:txBody>
          <a:bodyPr>
            <a:normAutofit fontScale="85000" lnSpcReduction="20000"/>
          </a:bodyPr>
          <a:lstStyle/>
          <a:p>
            <a:pPr marL="0" indent="0">
              <a:buNone/>
            </a:pPr>
            <a:r>
              <a:rPr lang="ro-RO" b="1" dirty="0" smtClean="0"/>
              <a:t>	Câteva tipuri de date</a:t>
            </a:r>
            <a:endParaRPr lang="en-US" b="1" dirty="0"/>
          </a:p>
          <a:p>
            <a:r>
              <a:rPr lang="en-US" dirty="0">
                <a:hlinkClick r:id="rId2"/>
              </a:rPr>
              <a:t>char</a:t>
            </a:r>
            <a:r>
              <a:rPr lang="en-US" dirty="0"/>
              <a:t> </a:t>
            </a:r>
          </a:p>
          <a:p>
            <a:r>
              <a:rPr lang="en-US" dirty="0">
                <a:hlinkClick r:id="rId3"/>
              </a:rPr>
              <a:t>byte</a:t>
            </a:r>
            <a:r>
              <a:rPr lang="en-US" dirty="0"/>
              <a:t> </a:t>
            </a:r>
          </a:p>
          <a:p>
            <a:r>
              <a:rPr lang="en-US" dirty="0" err="1">
                <a:hlinkClick r:id="rId4"/>
              </a:rPr>
              <a:t>int</a:t>
            </a:r>
            <a:r>
              <a:rPr lang="en-US" dirty="0"/>
              <a:t> </a:t>
            </a:r>
          </a:p>
          <a:p>
            <a:r>
              <a:rPr lang="en-US" dirty="0">
                <a:hlinkClick r:id="rId5"/>
              </a:rPr>
              <a:t>unsigned </a:t>
            </a:r>
            <a:r>
              <a:rPr lang="en-US" dirty="0" err="1">
                <a:hlinkClick r:id="rId5"/>
              </a:rPr>
              <a:t>int</a:t>
            </a:r>
            <a:r>
              <a:rPr lang="en-US" dirty="0"/>
              <a:t> </a:t>
            </a:r>
          </a:p>
          <a:p>
            <a:r>
              <a:rPr lang="en-US" dirty="0">
                <a:hlinkClick r:id="rId6"/>
              </a:rPr>
              <a:t>long</a:t>
            </a:r>
            <a:r>
              <a:rPr lang="en-US" dirty="0"/>
              <a:t> </a:t>
            </a:r>
          </a:p>
          <a:p>
            <a:r>
              <a:rPr lang="en-US" dirty="0">
                <a:hlinkClick r:id="rId7"/>
              </a:rPr>
              <a:t>unsigned long</a:t>
            </a:r>
            <a:r>
              <a:rPr lang="en-US" dirty="0"/>
              <a:t> </a:t>
            </a:r>
          </a:p>
          <a:p>
            <a:r>
              <a:rPr lang="en-US" dirty="0">
                <a:hlinkClick r:id="rId8"/>
              </a:rPr>
              <a:t>float</a:t>
            </a:r>
            <a:r>
              <a:rPr lang="en-US" dirty="0"/>
              <a:t> </a:t>
            </a:r>
          </a:p>
          <a:p>
            <a:r>
              <a:rPr lang="en-US" dirty="0">
                <a:hlinkClick r:id="rId9"/>
              </a:rPr>
              <a:t>double</a:t>
            </a:r>
            <a:r>
              <a:rPr lang="en-US" dirty="0"/>
              <a:t> </a:t>
            </a:r>
          </a:p>
          <a:p>
            <a:pPr marL="0" indent="0">
              <a:buNone/>
            </a:pPr>
            <a:r>
              <a:rPr lang="ro-RO" b="1" dirty="0" smtClean="0"/>
              <a:t>	</a:t>
            </a:r>
            <a:r>
              <a:rPr lang="en-US" b="1" dirty="0" smtClean="0"/>
              <a:t>Variable </a:t>
            </a:r>
            <a:r>
              <a:rPr lang="en-US" b="1" dirty="0"/>
              <a:t>Scope</a:t>
            </a:r>
          </a:p>
          <a:p>
            <a:r>
              <a:rPr lang="en-US" dirty="0">
                <a:hlinkClick r:id="rId10"/>
              </a:rPr>
              <a:t>Variable Scope</a:t>
            </a:r>
            <a:r>
              <a:rPr lang="en-US" dirty="0"/>
              <a:t> </a:t>
            </a:r>
          </a:p>
          <a:p>
            <a:endParaRPr lang="ro-RO" dirty="0"/>
          </a:p>
        </p:txBody>
      </p:sp>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Ce este un microcontroller?</a:t>
            </a:r>
            <a:endParaRPr lang="en-US" dirty="0"/>
          </a:p>
        </p:txBody>
      </p:sp>
      <p:sp>
        <p:nvSpPr>
          <p:cNvPr id="6" name="Content Placeholder 5"/>
          <p:cNvSpPr>
            <a:spLocks noGrp="1"/>
          </p:cNvSpPr>
          <p:nvPr>
            <p:ph idx="1"/>
          </p:nvPr>
        </p:nvSpPr>
        <p:spPr>
          <a:xfrm>
            <a:off x="1267744" y="2413000"/>
            <a:ext cx="6239962" cy="3882189"/>
          </a:xfrm>
        </p:spPr>
        <p:txBody>
          <a:bodyPr>
            <a:normAutofit fontScale="92500"/>
          </a:bodyPr>
          <a:lstStyle/>
          <a:p>
            <a:r>
              <a:rPr lang="vi-VN" dirty="0"/>
              <a:t>Un microcontroller este un tip de circuit care integrează un microprocesor şi alte dispozitive periferice într-un singur chip punându-se accent pe un cost redus de producţie şi consum redus de energie electrică. </a:t>
            </a:r>
            <a:endParaRPr lang="ro-RO" dirty="0" smtClean="0"/>
          </a:p>
          <a:p>
            <a:r>
              <a:rPr lang="vi-VN" dirty="0" smtClean="0"/>
              <a:t>Principala </a:t>
            </a:r>
            <a:r>
              <a:rPr lang="vi-VN" dirty="0"/>
              <a:t>diferenţă dintre un microcontroller (µC) şi un microprocesor (µP) o constituie faptul că un µC integrează memoria de program, memoria de date, interfeţe de intrare-ieşire și periferice.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625448" y="2789137"/>
            <a:ext cx="4205605" cy="3082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44700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Noțiuni mai avansate </a:t>
            </a:r>
            <a:r>
              <a:rPr lang="ro-RO" dirty="0" smtClean="0"/>
              <a:t>- timere</a:t>
            </a:r>
            <a:endParaRPr lang="ro-RO" dirty="0"/>
          </a:p>
        </p:txBody>
      </p:sp>
      <p:sp>
        <p:nvSpPr>
          <p:cNvPr id="3" name="Content Placeholder 2"/>
          <p:cNvSpPr>
            <a:spLocks noGrp="1"/>
          </p:cNvSpPr>
          <p:nvPr>
            <p:ph idx="1"/>
          </p:nvPr>
        </p:nvSpPr>
        <p:spPr/>
        <p:txBody>
          <a:bodyPr>
            <a:normAutofit/>
          </a:bodyPr>
          <a:lstStyle/>
          <a:p>
            <a:r>
              <a:rPr lang="vi-VN" sz="1600" dirty="0"/>
              <a:t>Timerul/Counterul, după cum îi spune și numele, oferă facilitatea de a măsura intervale fixe de timp și de a genera întreruperi la expirarea intervalului măsurat. Un timer, odată inițializat va funcționa independent de unitatea centrală (core </a:t>
            </a:r>
            <a:r>
              <a:rPr lang="el-GR" sz="1600" dirty="0"/>
              <a:t>μ</a:t>
            </a:r>
            <a:r>
              <a:rPr lang="vi-VN" sz="1600" dirty="0"/>
              <a:t>P</a:t>
            </a:r>
            <a:r>
              <a:rPr lang="vi-VN" sz="1600" dirty="0" smtClean="0"/>
              <a:t>).</a:t>
            </a:r>
            <a:endParaRPr lang="ro-RO" sz="1600" dirty="0" smtClean="0"/>
          </a:p>
          <a:p>
            <a:r>
              <a:rPr lang="ro-RO" sz="1600" dirty="0" smtClean="0">
                <a:latin typeface="Arial" pitchFamily="34" charset="0"/>
                <a:cs typeface="Arial" pitchFamily="34" charset="0"/>
              </a:rPr>
              <a:t>Exemplu: La </a:t>
            </a:r>
            <a:r>
              <a:rPr lang="ro-RO" sz="1600" dirty="0">
                <a:latin typeface="Arial" pitchFamily="34" charset="0"/>
                <a:cs typeface="Arial" pitchFamily="34" charset="0"/>
              </a:rPr>
              <a:t>fel cum la teste profesorii “numara” timpul de la inceputul testului pana la final pentru a sti cand se incheie, la fel si timerele numara impulsurile de ceas pentru ca atunci cand ajung la o anumita valoare sa declanseze ceva in programul microcontrollerului. </a:t>
            </a:r>
            <a:endParaRPr lang="ro-RO" sz="1600" dirty="0" smtClean="0">
              <a:latin typeface="Arial" pitchFamily="34" charset="0"/>
              <a:cs typeface="Arial" pitchFamily="34" charset="0"/>
            </a:endParaRPr>
          </a:p>
        </p:txBody>
      </p:sp>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vi-VN" sz="1600" dirty="0"/>
              <a:t>O întrerupere hardware reprezintă un semnal sincron sau asincron de la un periferic ce semnalizează apariția unui eveniment care trebuie tratat de către procesor. Tratarea întreruperii are ca efect suspendarea firului normal de execuție al unui program și lansarea în execuție a unei </a:t>
            </a:r>
            <a:r>
              <a:rPr lang="vi-VN" sz="1600" b="1" dirty="0"/>
              <a:t>rutine de tratare a întreruperii (RTI)</a:t>
            </a:r>
            <a:r>
              <a:rPr lang="vi-VN" sz="1600" dirty="0"/>
              <a:t>. </a:t>
            </a:r>
          </a:p>
          <a:p>
            <a:r>
              <a:rPr lang="vi-VN" sz="1600" dirty="0"/>
              <a:t>Întreruperile hardware au fost introduse pentru a se elimina buclele pe care un procesor ar trebui să le facă în așteptarea unui eveniment de la un periferic. Folosind un sistem de întreruperi, perifericele pot comunica cu procesorul, acesta din urma fiind liber să-și ruleze programul normal în restul timpului și să își întrerupă execuția doar atunci când este necesar. </a:t>
            </a:r>
          </a:p>
          <a:p>
            <a:r>
              <a:rPr lang="vi-VN" sz="1600" dirty="0"/>
              <a:t>Înainte de a lansa în execuție o RTI, procesorul trebuie sa aibă la dispoziție un mecanism prin care să salveze starea în care se afla în momentul apariției întreruperii.</a:t>
            </a:r>
          </a:p>
          <a:p>
            <a:endParaRPr lang="ro-RO" sz="1600" dirty="0"/>
          </a:p>
        </p:txBody>
      </p:sp>
      <p:sp>
        <p:nvSpPr>
          <p:cNvPr id="4" name="Title 1"/>
          <p:cNvSpPr>
            <a:spLocks noGrp="1"/>
          </p:cNvSpPr>
          <p:nvPr>
            <p:ph type="title"/>
          </p:nvPr>
        </p:nvSpPr>
        <p:spPr>
          <a:xfrm>
            <a:off x="1484311" y="685800"/>
            <a:ext cx="10018713" cy="1752599"/>
          </a:xfrm>
        </p:spPr>
        <p:txBody>
          <a:bodyPr/>
          <a:lstStyle/>
          <a:p>
            <a:r>
              <a:rPr lang="ro-RO" dirty="0" smtClean="0"/>
              <a:t>Noțiuni mai avansate - Întreruperi</a:t>
            </a:r>
            <a:endParaRPr lang="ro-RO" dirty="0"/>
          </a:p>
        </p:txBody>
      </p:sp>
    </p:spTree>
    <p:extLst>
      <p:ext uri="{BB962C8B-B14F-4D97-AF65-F5344CB8AC3E}">
        <p14:creationId xmlns:p14="http://schemas.microsoft.com/office/powerpoint/2010/main" val="14635475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1205" y="2891117"/>
            <a:ext cx="10018713" cy="1752599"/>
          </a:xfrm>
        </p:spPr>
        <p:txBody>
          <a:bodyPr/>
          <a:lstStyle/>
          <a:p>
            <a:r>
              <a:rPr lang="ro-RO" dirty="0" smtClean="0"/>
              <a:t>Cum generăm o astfel de întrerupere ??</a:t>
            </a:r>
            <a:endParaRPr lang="ro-RO" dirty="0"/>
          </a:p>
        </p:txBody>
      </p:sp>
    </p:spTree>
    <p:extLst>
      <p:ext uri="{BB962C8B-B14F-4D97-AF65-F5344CB8AC3E}">
        <p14:creationId xmlns:p14="http://schemas.microsoft.com/office/powerpoint/2010/main" val="7985812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ini pentru button led arduino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82316" y="2101382"/>
            <a:ext cx="6096000" cy="305752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ini pentru button led arduin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5" name="AutoShape 6" descr="Imagini pentru button led arduin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6" name="AutoShape 8" descr="Imagini pentru button led arduin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7" name="AutoShape 10" descr="Imagini pentru button led arduin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pic>
        <p:nvPicPr>
          <p:cNvPr id="12300" name="Picture 12" descr="Imagini pentru button led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151566" y="1859687"/>
            <a:ext cx="4318189" cy="35409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5475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911" y="2971800"/>
            <a:ext cx="10018713" cy="1752599"/>
          </a:xfrm>
        </p:spPr>
        <p:txBody>
          <a:bodyPr/>
          <a:lstStyle/>
          <a:p>
            <a:r>
              <a:rPr lang="ro-RO" dirty="0" smtClean="0"/>
              <a:t>Aplicații</a:t>
            </a:r>
            <a:endParaRPr lang="ro-RO" dirty="0"/>
          </a:p>
        </p:txBody>
      </p:sp>
    </p:spTree>
    <p:extLst>
      <p:ext uri="{BB962C8B-B14F-4D97-AF65-F5344CB8AC3E}">
        <p14:creationId xmlns:p14="http://schemas.microsoft.com/office/powerpoint/2010/main" val="14635475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Aplicația 1 – led RGB + LDR</a:t>
            </a:r>
            <a:endParaRPr lang="ro-RO" dirty="0"/>
          </a:p>
        </p:txBody>
      </p:sp>
      <p:sp>
        <p:nvSpPr>
          <p:cNvPr id="3" name="Content Placeholder 2"/>
          <p:cNvSpPr>
            <a:spLocks noGrp="1"/>
          </p:cNvSpPr>
          <p:nvPr>
            <p:ph idx="1"/>
          </p:nvPr>
        </p:nvSpPr>
        <p:spPr/>
        <p:txBody>
          <a:bodyPr>
            <a:normAutofit fontScale="70000" lnSpcReduction="20000"/>
          </a:bodyPr>
          <a:lstStyle/>
          <a:p>
            <a:r>
              <a:rPr lang="ro-RO" dirty="0" smtClean="0"/>
              <a:t>Ce ne propunem?</a:t>
            </a:r>
          </a:p>
          <a:p>
            <a:pPr marL="0" indent="0">
              <a:buNone/>
            </a:pPr>
            <a:r>
              <a:rPr lang="ro-RO" dirty="0"/>
              <a:t>	</a:t>
            </a:r>
            <a:r>
              <a:rPr lang="ro-RO" dirty="0" smtClean="0"/>
              <a:t>Am vrea să aprindem pe rând culorile unui led RGB, în funcție de inputul primit de la un LDR</a:t>
            </a:r>
          </a:p>
          <a:p>
            <a:r>
              <a:rPr lang="ro-RO" dirty="0" smtClean="0"/>
              <a:t>Componentet</a:t>
            </a:r>
          </a:p>
          <a:p>
            <a:pPr>
              <a:buFont typeface="Wingdings" pitchFamily="2" charset="2"/>
              <a:buChar char="q"/>
            </a:pPr>
            <a:r>
              <a:rPr lang="ro-RO" dirty="0" smtClean="0"/>
              <a:t>Led RGB</a:t>
            </a:r>
          </a:p>
          <a:p>
            <a:pPr>
              <a:buFont typeface="Wingdings" pitchFamily="2" charset="2"/>
              <a:buChar char="q"/>
            </a:pPr>
            <a:r>
              <a:rPr lang="ro-RO" dirty="0" smtClean="0"/>
              <a:t>LDR</a:t>
            </a:r>
          </a:p>
          <a:p>
            <a:pPr>
              <a:buFont typeface="Wingdings" pitchFamily="2" charset="2"/>
              <a:buChar char="q"/>
            </a:pPr>
            <a:r>
              <a:rPr lang="ro-RO" dirty="0" smtClean="0"/>
              <a:t>Microcontroller Arduino Nano</a:t>
            </a:r>
          </a:p>
          <a:p>
            <a:pPr>
              <a:buFont typeface="Wingdings" pitchFamily="2" charset="2"/>
              <a:buChar char="q"/>
            </a:pPr>
            <a:r>
              <a:rPr lang="ro-RO" dirty="0" smtClean="0"/>
              <a:t>Rezistențe 220 ohmi</a:t>
            </a:r>
          </a:p>
          <a:p>
            <a:pPr>
              <a:buFont typeface="Wingdings" pitchFamily="2" charset="2"/>
              <a:buChar char="q"/>
            </a:pPr>
            <a:r>
              <a:rPr lang="ro-RO" dirty="0" smtClean="0"/>
              <a:t>Conectori</a:t>
            </a:r>
          </a:p>
          <a:p>
            <a:pPr>
              <a:buFont typeface="Wingdings" pitchFamily="2" charset="2"/>
              <a:buChar char="q"/>
            </a:pPr>
            <a:r>
              <a:rPr lang="ro-RO" dirty="0" smtClean="0"/>
              <a:t>Breadboard </a:t>
            </a:r>
            <a:endParaRPr lang="ro-RO" dirty="0"/>
          </a:p>
        </p:txBody>
      </p:sp>
    </p:spTree>
    <p:extLst>
      <p:ext uri="{BB962C8B-B14F-4D97-AF65-F5344CB8AC3E}">
        <p14:creationId xmlns:p14="http://schemas.microsoft.com/office/powerpoint/2010/main" val="14635475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Montaj</a:t>
            </a:r>
            <a:endParaRPr lang="ro-RO" dirty="0"/>
          </a:p>
        </p:txBody>
      </p:sp>
      <p:pic>
        <p:nvPicPr>
          <p:cNvPr id="13314" name="Picture 2" descr="C:\Users\Florina\Desktop\winter days of coding\led_ld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3742" y="2727214"/>
            <a:ext cx="4274704" cy="37179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547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Writing the code – setup()</a:t>
            </a:r>
            <a:endParaRPr lang="ro-RO" dirty="0"/>
          </a:p>
        </p:txBody>
      </p:sp>
      <p:sp>
        <p:nvSpPr>
          <p:cNvPr id="3" name="Content Placeholder 2"/>
          <p:cNvSpPr>
            <a:spLocks noGrp="1"/>
          </p:cNvSpPr>
          <p:nvPr>
            <p:ph idx="1"/>
          </p:nvPr>
        </p:nvSpPr>
        <p:spPr>
          <a:xfrm>
            <a:off x="2111188" y="2259107"/>
            <a:ext cx="4706470" cy="3939987"/>
          </a:xfrm>
        </p:spPr>
        <p:txBody>
          <a:bodyPr>
            <a:normAutofit fontScale="62500" lnSpcReduction="20000"/>
          </a:bodyPr>
          <a:lstStyle/>
          <a:p>
            <a:pPr marL="0" indent="0">
              <a:buNone/>
            </a:pPr>
            <a:endParaRPr lang="ro-RO" dirty="0"/>
          </a:p>
          <a:p>
            <a:pPr marL="0" indent="0">
              <a:buNone/>
            </a:pPr>
            <a:r>
              <a:rPr lang="ro-RO" dirty="0"/>
              <a:t>int ldr       = 15;</a:t>
            </a:r>
          </a:p>
          <a:p>
            <a:pPr marL="0" indent="0">
              <a:buNone/>
            </a:pPr>
            <a:r>
              <a:rPr lang="ro-RO" dirty="0"/>
              <a:t>int led_red   =  5;</a:t>
            </a:r>
          </a:p>
          <a:p>
            <a:pPr marL="0" indent="0">
              <a:buNone/>
            </a:pPr>
            <a:r>
              <a:rPr lang="ro-RO" dirty="0"/>
              <a:t>int led_green =  6;</a:t>
            </a:r>
          </a:p>
          <a:p>
            <a:pPr marL="0" indent="0">
              <a:buNone/>
            </a:pPr>
            <a:r>
              <a:rPr lang="ro-RO" dirty="0"/>
              <a:t>int led_blue  =  9</a:t>
            </a:r>
            <a:r>
              <a:rPr lang="ro-RO" dirty="0" smtClean="0"/>
              <a:t>;</a:t>
            </a:r>
          </a:p>
          <a:p>
            <a:pPr marL="0" indent="0">
              <a:buNone/>
            </a:pPr>
            <a:endParaRPr lang="ro-RO" dirty="0"/>
          </a:p>
          <a:p>
            <a:pPr marL="0" indent="0">
              <a:buNone/>
            </a:pPr>
            <a:r>
              <a:rPr lang="ro-RO" dirty="0"/>
              <a:t>void setup() {</a:t>
            </a:r>
          </a:p>
          <a:p>
            <a:pPr marL="0" indent="0">
              <a:buNone/>
            </a:pPr>
            <a:r>
              <a:rPr lang="ro-RO" dirty="0"/>
              <a:t>  Serial.begin(9600);</a:t>
            </a:r>
          </a:p>
          <a:p>
            <a:pPr marL="0" indent="0">
              <a:buNone/>
            </a:pPr>
            <a:r>
              <a:rPr lang="ro-RO" dirty="0"/>
              <a:t>  pinMode(ldr,       INPUT);</a:t>
            </a:r>
          </a:p>
          <a:p>
            <a:pPr marL="0" indent="0">
              <a:buNone/>
            </a:pPr>
            <a:r>
              <a:rPr lang="ro-RO" dirty="0"/>
              <a:t>  pinMode(led_red,   OUTPUT);</a:t>
            </a:r>
          </a:p>
          <a:p>
            <a:pPr marL="0" indent="0">
              <a:buNone/>
            </a:pPr>
            <a:r>
              <a:rPr lang="ro-RO" dirty="0"/>
              <a:t>  pinMode(led_green, OUTPUT);</a:t>
            </a:r>
          </a:p>
          <a:p>
            <a:pPr marL="0" indent="0">
              <a:buNone/>
            </a:pPr>
            <a:r>
              <a:rPr lang="ro-RO" dirty="0"/>
              <a:t>  pinMode(led_blue,  OUTPUT</a:t>
            </a:r>
            <a:r>
              <a:rPr lang="ro-RO" dirty="0" smtClean="0"/>
              <a:t>);</a:t>
            </a:r>
            <a:endParaRPr lang="ro-RO" dirty="0"/>
          </a:p>
          <a:p>
            <a:pPr marL="0" indent="0">
              <a:buNone/>
            </a:pPr>
            <a:r>
              <a:rPr lang="ro-RO" dirty="0"/>
              <a:t>}</a:t>
            </a:r>
          </a:p>
        </p:txBody>
      </p:sp>
    </p:spTree>
    <p:extLst>
      <p:ext uri="{BB962C8B-B14F-4D97-AF65-F5344CB8AC3E}">
        <p14:creationId xmlns:p14="http://schemas.microsoft.com/office/powerpoint/2010/main" val="14635475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Writing the code - loop()</a:t>
            </a:r>
            <a:endParaRPr lang="ro-RO" dirty="0"/>
          </a:p>
        </p:txBody>
      </p:sp>
      <p:sp>
        <p:nvSpPr>
          <p:cNvPr id="3" name="Content Placeholder 2"/>
          <p:cNvSpPr>
            <a:spLocks noGrp="1"/>
          </p:cNvSpPr>
          <p:nvPr>
            <p:ph idx="1"/>
          </p:nvPr>
        </p:nvSpPr>
        <p:spPr/>
        <p:txBody>
          <a:bodyPr/>
          <a:lstStyle/>
          <a:p>
            <a:pPr marL="0" indent="0">
              <a:buNone/>
            </a:pPr>
            <a:r>
              <a:rPr lang="ro-RO" dirty="0" smtClean="0"/>
              <a:t>		Citirea unei valori de la LDR și afișarea pe serială:</a:t>
            </a:r>
          </a:p>
          <a:p>
            <a:pPr marL="0" indent="0">
              <a:buNone/>
            </a:pPr>
            <a:r>
              <a:rPr lang="ro-RO" dirty="0" smtClean="0"/>
              <a:t>void </a:t>
            </a:r>
            <a:r>
              <a:rPr lang="ro-RO" dirty="0"/>
              <a:t>loop() {</a:t>
            </a:r>
          </a:p>
          <a:p>
            <a:pPr marL="0" indent="0">
              <a:buNone/>
            </a:pPr>
            <a:r>
              <a:rPr lang="ro-RO" dirty="0"/>
              <a:t>  int input</a:t>
            </a:r>
            <a:r>
              <a:rPr lang="ro-RO" dirty="0" smtClean="0"/>
              <a:t>;</a:t>
            </a:r>
            <a:endParaRPr lang="ro-RO" dirty="0"/>
          </a:p>
          <a:p>
            <a:pPr marL="0" indent="0">
              <a:buNone/>
            </a:pPr>
            <a:r>
              <a:rPr lang="ro-RO" dirty="0"/>
              <a:t>  input = analogRead(ldr);</a:t>
            </a:r>
          </a:p>
          <a:p>
            <a:pPr marL="0" indent="0">
              <a:buNone/>
            </a:pPr>
            <a:r>
              <a:rPr lang="ro-RO" dirty="0"/>
              <a:t>  Serial.println(input</a:t>
            </a:r>
            <a:r>
              <a:rPr lang="ro-RO" dirty="0" smtClean="0"/>
              <a:t>);</a:t>
            </a:r>
          </a:p>
          <a:p>
            <a:pPr marL="0" indent="0">
              <a:buNone/>
            </a:pPr>
            <a:r>
              <a:rPr lang="ro-RO" dirty="0"/>
              <a:t>}</a:t>
            </a:r>
          </a:p>
        </p:txBody>
      </p:sp>
    </p:spTree>
    <p:extLst>
      <p:ext uri="{BB962C8B-B14F-4D97-AF65-F5344CB8AC3E}">
        <p14:creationId xmlns:p14="http://schemas.microsoft.com/office/powerpoint/2010/main" val="9223346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Writing the code – loop()</a:t>
            </a:r>
            <a:endParaRPr lang="ro-RO" dirty="0"/>
          </a:p>
        </p:txBody>
      </p:sp>
      <p:sp>
        <p:nvSpPr>
          <p:cNvPr id="3" name="Content Placeholder 2"/>
          <p:cNvSpPr>
            <a:spLocks noGrp="1"/>
          </p:cNvSpPr>
          <p:nvPr>
            <p:ph idx="1"/>
          </p:nvPr>
        </p:nvSpPr>
        <p:spPr>
          <a:xfrm>
            <a:off x="2272554" y="2487707"/>
            <a:ext cx="6266327" cy="3778622"/>
          </a:xfrm>
        </p:spPr>
        <p:txBody>
          <a:bodyPr>
            <a:noAutofit/>
          </a:bodyPr>
          <a:lstStyle/>
          <a:p>
            <a:pPr marL="0" indent="0">
              <a:buNone/>
            </a:pPr>
            <a:endParaRPr lang="ro-RO" sz="1100" dirty="0" smtClean="0"/>
          </a:p>
          <a:p>
            <a:pPr marL="0" indent="0">
              <a:buNone/>
            </a:pPr>
            <a:r>
              <a:rPr lang="ro-RO" sz="1600" dirty="0" smtClean="0"/>
              <a:t>	</a:t>
            </a:r>
            <a:r>
              <a:rPr lang="ro-RO" sz="1800" dirty="0" smtClean="0"/>
              <a:t>Setarea pragurilor la care să se aprindă/stingă un led</a:t>
            </a:r>
          </a:p>
          <a:p>
            <a:pPr marL="0" indent="0">
              <a:buNone/>
            </a:pPr>
            <a:r>
              <a:rPr lang="ro-RO" sz="1400" dirty="0" smtClean="0"/>
              <a:t>void </a:t>
            </a:r>
            <a:r>
              <a:rPr lang="ro-RO" sz="1400" dirty="0"/>
              <a:t>loop() {</a:t>
            </a:r>
          </a:p>
          <a:p>
            <a:pPr marL="0" indent="0">
              <a:buNone/>
            </a:pPr>
            <a:r>
              <a:rPr lang="ro-RO" sz="1400" dirty="0"/>
              <a:t>  int </a:t>
            </a:r>
            <a:r>
              <a:rPr lang="ro-RO" sz="1400" dirty="0" smtClean="0"/>
              <a:t>input;</a:t>
            </a:r>
          </a:p>
          <a:p>
            <a:pPr marL="0" indent="0">
              <a:buNone/>
            </a:pPr>
            <a:r>
              <a:rPr lang="ro-RO" sz="1400" dirty="0" smtClean="0"/>
              <a:t> input </a:t>
            </a:r>
            <a:r>
              <a:rPr lang="ro-RO" sz="1400" dirty="0"/>
              <a:t>= analogRead(ldr);</a:t>
            </a:r>
          </a:p>
          <a:p>
            <a:pPr marL="0" indent="0">
              <a:buNone/>
            </a:pPr>
            <a:r>
              <a:rPr lang="ro-RO" sz="1400" dirty="0"/>
              <a:t>  Serial.println(input</a:t>
            </a:r>
            <a:r>
              <a:rPr lang="ro-RO" sz="1400" dirty="0" smtClean="0"/>
              <a:t>);</a:t>
            </a:r>
            <a:endParaRPr lang="ro-RO" sz="1400" dirty="0"/>
          </a:p>
          <a:p>
            <a:pPr marL="0" indent="0">
              <a:buNone/>
            </a:pPr>
            <a:r>
              <a:rPr lang="ro-RO" sz="1400" dirty="0"/>
              <a:t>  if(input &lt; </a:t>
            </a:r>
            <a:r>
              <a:rPr lang="ro-RO" sz="1400" b="1" dirty="0" smtClean="0"/>
              <a:t>prag1</a:t>
            </a:r>
            <a:r>
              <a:rPr lang="ro-RO" sz="1400" dirty="0" smtClean="0"/>
              <a:t>){             //aprindem LED roșu</a:t>
            </a:r>
            <a:endParaRPr lang="ro-RO" sz="1400" dirty="0"/>
          </a:p>
          <a:p>
            <a:pPr marL="0" indent="0">
              <a:buNone/>
            </a:pPr>
            <a:r>
              <a:rPr lang="ro-RO" sz="1400" dirty="0" smtClean="0"/>
              <a:t>  }</a:t>
            </a:r>
            <a:endParaRPr lang="ro-RO" sz="1400" dirty="0"/>
          </a:p>
          <a:p>
            <a:pPr marL="0" indent="0">
              <a:buNone/>
            </a:pPr>
            <a:r>
              <a:rPr lang="ro-RO" sz="1400" dirty="0"/>
              <a:t>  else if(input &lt; </a:t>
            </a:r>
            <a:r>
              <a:rPr lang="ro-RO" sz="1400" b="1" dirty="0" smtClean="0"/>
              <a:t>prag2</a:t>
            </a:r>
            <a:r>
              <a:rPr lang="ro-RO" sz="1400" dirty="0" smtClean="0"/>
              <a:t>) {  // aprindem LED verde</a:t>
            </a:r>
            <a:endParaRPr lang="ro-RO" sz="1400" dirty="0"/>
          </a:p>
          <a:p>
            <a:pPr marL="0" indent="0">
              <a:buNone/>
            </a:pPr>
            <a:r>
              <a:rPr lang="ro-RO" sz="1400" dirty="0" smtClean="0"/>
              <a:t>  }  </a:t>
            </a:r>
            <a:endParaRPr lang="ro-RO" sz="1400" dirty="0"/>
          </a:p>
          <a:p>
            <a:pPr marL="0" indent="0">
              <a:buNone/>
            </a:pPr>
            <a:r>
              <a:rPr lang="ro-RO" sz="1400" dirty="0"/>
              <a:t>  </a:t>
            </a:r>
            <a:r>
              <a:rPr lang="ro-RO" sz="1400" dirty="0" smtClean="0"/>
              <a:t>else {			          //aprindem LED albastru</a:t>
            </a:r>
            <a:endParaRPr lang="ro-RO" sz="1400" dirty="0"/>
          </a:p>
          <a:p>
            <a:pPr marL="0" indent="0">
              <a:buNone/>
            </a:pPr>
            <a:r>
              <a:rPr lang="ro-RO" sz="1400" dirty="0"/>
              <a:t>   </a:t>
            </a:r>
            <a:r>
              <a:rPr lang="ro-RO" sz="1400" dirty="0" smtClean="0"/>
              <a:t>} </a:t>
            </a:r>
            <a:endParaRPr lang="ro-RO" sz="1400" dirty="0"/>
          </a:p>
          <a:p>
            <a:pPr marL="0" indent="0">
              <a:buNone/>
            </a:pPr>
            <a:r>
              <a:rPr lang="ro-RO" sz="1400" dirty="0"/>
              <a:t>}</a:t>
            </a:r>
          </a:p>
          <a:p>
            <a:pPr marL="0" indent="0">
              <a:buNone/>
            </a:pPr>
            <a:endParaRPr lang="ro-RO" sz="1100" dirty="0"/>
          </a:p>
        </p:txBody>
      </p:sp>
    </p:spTree>
    <p:extLst>
      <p:ext uri="{BB962C8B-B14F-4D97-AF65-F5344CB8AC3E}">
        <p14:creationId xmlns:p14="http://schemas.microsoft.com/office/powerpoint/2010/main" val="40586142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Caracteristici generale ce țin de un microcontroller</a:t>
            </a:r>
            <a:endParaRPr lang="ro-RO" dirty="0"/>
          </a:p>
        </p:txBody>
      </p:sp>
      <p:sp>
        <p:nvSpPr>
          <p:cNvPr id="3" name="Content Placeholder 2"/>
          <p:cNvSpPr>
            <a:spLocks noGrp="1"/>
          </p:cNvSpPr>
          <p:nvPr>
            <p:ph idx="1"/>
          </p:nvPr>
        </p:nvSpPr>
        <p:spPr/>
        <p:txBody>
          <a:bodyPr>
            <a:normAutofit fontScale="70000" lnSpcReduction="20000"/>
          </a:bodyPr>
          <a:lstStyle/>
          <a:p>
            <a:r>
              <a:rPr lang="vi-VN" dirty="0" smtClean="0"/>
              <a:t>Unitatea </a:t>
            </a:r>
            <a:r>
              <a:rPr lang="vi-VN" dirty="0"/>
              <a:t>centrală de procesare (</a:t>
            </a:r>
            <a:r>
              <a:rPr lang="vi-VN" i="1" dirty="0"/>
              <a:t>µP core</a:t>
            </a:r>
            <a:r>
              <a:rPr lang="vi-VN" dirty="0"/>
              <a:t>) cu o arhitectură care poate fi pe 8, 16, 32 sau 64 de biţi.</a:t>
            </a:r>
          </a:p>
          <a:p>
            <a:r>
              <a:rPr lang="vi-VN" dirty="0"/>
              <a:t>Memorie de date volatilă (RAM) sau non-volatilă (Flash sau EEPROM)</a:t>
            </a:r>
          </a:p>
          <a:p>
            <a:r>
              <a:rPr lang="vi-VN" dirty="0"/>
              <a:t>Memorie de program non-volatilă (Flash sau EEPROM)</a:t>
            </a:r>
          </a:p>
          <a:p>
            <a:r>
              <a:rPr lang="vi-VN" dirty="0"/>
              <a:t>Porturi digitale de intrare-ieşire</a:t>
            </a:r>
          </a:p>
          <a:p>
            <a:r>
              <a:rPr lang="vi-VN" dirty="0"/>
              <a:t>Interfeţe seriale (RS232, SPI, I2C, CAN, RS485)</a:t>
            </a:r>
          </a:p>
          <a:p>
            <a:r>
              <a:rPr lang="vi-VN" dirty="0"/>
              <a:t>Timere, generatoare de PWM sau watchdog</a:t>
            </a:r>
          </a:p>
          <a:p>
            <a:r>
              <a:rPr lang="vi-VN" dirty="0"/>
              <a:t>Convertoare analog-digitale</a:t>
            </a:r>
          </a:p>
          <a:p>
            <a:r>
              <a:rPr lang="vi-VN" dirty="0"/>
              <a:t>Suport pentru programare şi debugging</a:t>
            </a:r>
          </a:p>
          <a:p>
            <a:endParaRPr lang="ro-RO" dirty="0"/>
          </a:p>
        </p:txBody>
      </p:sp>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Writing the code – loop()</a:t>
            </a:r>
            <a:endParaRPr lang="ro-RO" dirty="0"/>
          </a:p>
        </p:txBody>
      </p:sp>
      <p:sp>
        <p:nvSpPr>
          <p:cNvPr id="3" name="Content Placeholder 2"/>
          <p:cNvSpPr>
            <a:spLocks noGrp="1"/>
          </p:cNvSpPr>
          <p:nvPr>
            <p:ph idx="1"/>
          </p:nvPr>
        </p:nvSpPr>
        <p:spPr/>
        <p:txBody>
          <a:bodyPr>
            <a:normAutofit fontScale="92500" lnSpcReduction="10000"/>
          </a:bodyPr>
          <a:lstStyle/>
          <a:p>
            <a:pPr marL="0" indent="0">
              <a:buNone/>
            </a:pPr>
            <a:r>
              <a:rPr lang="ro-RO" dirty="0" smtClean="0"/>
              <a:t>	Aprinderea LED-ului:</a:t>
            </a:r>
          </a:p>
          <a:p>
            <a:pPr marL="0" indent="0">
              <a:buNone/>
            </a:pPr>
            <a:r>
              <a:rPr lang="ro-RO" dirty="0"/>
              <a:t> if(input &lt; </a:t>
            </a:r>
            <a:r>
              <a:rPr lang="ro-RO" dirty="0" smtClean="0"/>
              <a:t>prag1)</a:t>
            </a:r>
            <a:endParaRPr lang="ro-RO" dirty="0"/>
          </a:p>
          <a:p>
            <a:pPr marL="0" indent="0">
              <a:buNone/>
            </a:pPr>
            <a:r>
              <a:rPr lang="ro-RO" dirty="0"/>
              <a:t>  {</a:t>
            </a:r>
          </a:p>
          <a:p>
            <a:pPr marL="0" indent="0">
              <a:buNone/>
            </a:pPr>
            <a:r>
              <a:rPr lang="ro-RO" dirty="0" smtClean="0"/>
              <a:t>    digitalWrite(led_blue</a:t>
            </a:r>
            <a:r>
              <a:rPr lang="ro-RO" dirty="0"/>
              <a:t>, LOW);</a:t>
            </a:r>
          </a:p>
          <a:p>
            <a:pPr marL="0" indent="0">
              <a:buNone/>
            </a:pPr>
            <a:r>
              <a:rPr lang="ro-RO" dirty="0"/>
              <a:t>    digitalWrite(led_green, LOW);</a:t>
            </a:r>
          </a:p>
          <a:p>
            <a:pPr marL="0" indent="0">
              <a:buNone/>
            </a:pPr>
            <a:r>
              <a:rPr lang="ro-RO" dirty="0" smtClean="0"/>
              <a:t>    digitalWrite(led_red,HIGH);</a:t>
            </a:r>
            <a:endParaRPr lang="ro-RO" dirty="0"/>
          </a:p>
          <a:p>
            <a:pPr marL="0" indent="0">
              <a:buNone/>
            </a:pPr>
            <a:r>
              <a:rPr lang="ro-RO" dirty="0" smtClean="0"/>
              <a:t>}</a:t>
            </a:r>
            <a:endParaRPr lang="ro-RO" dirty="0"/>
          </a:p>
        </p:txBody>
      </p:sp>
    </p:spTree>
    <p:extLst>
      <p:ext uri="{BB962C8B-B14F-4D97-AF65-F5344CB8AC3E}">
        <p14:creationId xmlns:p14="http://schemas.microsoft.com/office/powerpoint/2010/main" val="40586142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Writing the code – loop()</a:t>
            </a:r>
            <a:endParaRPr lang="ro-RO" dirty="0"/>
          </a:p>
        </p:txBody>
      </p:sp>
      <p:sp>
        <p:nvSpPr>
          <p:cNvPr id="3" name="Content Placeholder 2"/>
          <p:cNvSpPr>
            <a:spLocks noGrp="1"/>
          </p:cNvSpPr>
          <p:nvPr>
            <p:ph idx="1"/>
          </p:nvPr>
        </p:nvSpPr>
        <p:spPr>
          <a:xfrm>
            <a:off x="2183558" y="2259106"/>
            <a:ext cx="4849254" cy="4329953"/>
          </a:xfrm>
        </p:spPr>
        <p:txBody>
          <a:bodyPr>
            <a:normAutofit fontScale="55000" lnSpcReduction="20000"/>
          </a:bodyPr>
          <a:lstStyle/>
          <a:p>
            <a:pPr marL="0" indent="0">
              <a:buNone/>
            </a:pPr>
            <a:r>
              <a:rPr lang="ro-RO" dirty="0" smtClean="0"/>
              <a:t>	</a:t>
            </a:r>
            <a:r>
              <a:rPr lang="ro-RO" sz="2900" dirty="0" smtClean="0"/>
              <a:t>Aprinderea LED-ului progesiv, prin semnal PWM:</a:t>
            </a:r>
          </a:p>
          <a:p>
            <a:pPr marL="0" indent="0">
              <a:buNone/>
            </a:pPr>
            <a:r>
              <a:rPr lang="ro-RO" dirty="0"/>
              <a:t>  if(input &lt; </a:t>
            </a:r>
            <a:r>
              <a:rPr lang="ro-RO" dirty="0" smtClean="0"/>
              <a:t>prag1)</a:t>
            </a:r>
            <a:endParaRPr lang="ro-RO" dirty="0"/>
          </a:p>
          <a:p>
            <a:pPr marL="0" indent="0">
              <a:buNone/>
            </a:pPr>
            <a:r>
              <a:rPr lang="ro-RO" dirty="0"/>
              <a:t>  {</a:t>
            </a:r>
          </a:p>
          <a:p>
            <a:pPr marL="0" indent="0">
              <a:buNone/>
            </a:pPr>
            <a:r>
              <a:rPr lang="ro-RO" dirty="0"/>
              <a:t>    i_blue = 0;</a:t>
            </a:r>
          </a:p>
          <a:p>
            <a:pPr marL="0" indent="0">
              <a:buNone/>
            </a:pPr>
            <a:r>
              <a:rPr lang="ro-RO" dirty="0"/>
              <a:t>    i_green = 0;</a:t>
            </a:r>
          </a:p>
          <a:p>
            <a:pPr marL="0" indent="0">
              <a:buNone/>
            </a:pPr>
            <a:r>
              <a:rPr lang="ro-RO" dirty="0"/>
              <a:t>    digitalWrite(led_blue, LOW);</a:t>
            </a:r>
          </a:p>
          <a:p>
            <a:pPr marL="0" indent="0">
              <a:buNone/>
            </a:pPr>
            <a:r>
              <a:rPr lang="ro-RO" dirty="0"/>
              <a:t>    digitalWrite(led_green, LOW);</a:t>
            </a:r>
          </a:p>
          <a:p>
            <a:pPr marL="0" indent="0">
              <a:buNone/>
            </a:pPr>
            <a:r>
              <a:rPr lang="ro-RO" dirty="0"/>
              <a:t>    if(i_red == 0)</a:t>
            </a:r>
          </a:p>
          <a:p>
            <a:pPr marL="0" indent="0">
              <a:buNone/>
            </a:pPr>
            <a:r>
              <a:rPr lang="ro-RO" dirty="0"/>
              <a:t>      for(i_red = 0; i_red &lt; 256; i_red</a:t>
            </a:r>
            <a:r>
              <a:rPr lang="ro-RO" dirty="0" smtClean="0"/>
              <a:t>++) </a:t>
            </a:r>
            <a:r>
              <a:rPr lang="ro-RO" dirty="0"/>
              <a:t>//atenție! Inițiazare </a:t>
            </a:r>
            <a:r>
              <a:rPr lang="ro-RO" dirty="0" smtClean="0"/>
              <a:t>contori</a:t>
            </a:r>
            <a:endParaRPr lang="ro-RO" dirty="0"/>
          </a:p>
          <a:p>
            <a:pPr marL="0" indent="0">
              <a:buNone/>
            </a:pPr>
            <a:r>
              <a:rPr lang="ro-RO" dirty="0"/>
              <a:t>        {</a:t>
            </a:r>
          </a:p>
          <a:p>
            <a:pPr marL="0" indent="0">
              <a:buNone/>
            </a:pPr>
            <a:r>
              <a:rPr lang="ro-RO" dirty="0"/>
              <a:t>          analogWrite(led_red, i_red</a:t>
            </a:r>
            <a:r>
              <a:rPr lang="ro-RO" dirty="0" smtClean="0"/>
              <a:t>); </a:t>
            </a:r>
          </a:p>
          <a:p>
            <a:pPr marL="0" indent="0">
              <a:buNone/>
            </a:pPr>
            <a:r>
              <a:rPr lang="ro-RO" dirty="0" smtClean="0"/>
              <a:t>          delay(2</a:t>
            </a:r>
            <a:r>
              <a:rPr lang="ro-RO" dirty="0"/>
              <a:t>);</a:t>
            </a:r>
          </a:p>
          <a:p>
            <a:pPr marL="0" indent="0">
              <a:buNone/>
            </a:pPr>
            <a:r>
              <a:rPr lang="ro-RO" dirty="0"/>
              <a:t>        }</a:t>
            </a:r>
          </a:p>
          <a:p>
            <a:pPr marL="0" indent="0">
              <a:buNone/>
            </a:pPr>
            <a:r>
              <a:rPr lang="ro-RO" dirty="0"/>
              <a:t>  }</a:t>
            </a:r>
          </a:p>
        </p:txBody>
      </p:sp>
    </p:spTree>
    <p:extLst>
      <p:ext uri="{BB962C8B-B14F-4D97-AF65-F5344CB8AC3E}">
        <p14:creationId xmlns:p14="http://schemas.microsoft.com/office/powerpoint/2010/main" val="1306894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Aplicația </a:t>
            </a:r>
            <a:r>
              <a:rPr lang="ro-RO" dirty="0" smtClean="0"/>
              <a:t>2 </a:t>
            </a:r>
            <a:r>
              <a:rPr lang="ro-RO" dirty="0"/>
              <a:t>– </a:t>
            </a:r>
            <a:r>
              <a:rPr lang="ro-RO" dirty="0" smtClean="0"/>
              <a:t>buzzer + buton</a:t>
            </a:r>
            <a:endParaRPr lang="ro-RO" dirty="0"/>
          </a:p>
        </p:txBody>
      </p:sp>
      <p:sp>
        <p:nvSpPr>
          <p:cNvPr id="3" name="Content Placeholder 2"/>
          <p:cNvSpPr>
            <a:spLocks noGrp="1"/>
          </p:cNvSpPr>
          <p:nvPr>
            <p:ph idx="1"/>
          </p:nvPr>
        </p:nvSpPr>
        <p:spPr/>
        <p:txBody>
          <a:bodyPr>
            <a:normAutofit fontScale="62500" lnSpcReduction="20000"/>
          </a:bodyPr>
          <a:lstStyle/>
          <a:p>
            <a:r>
              <a:rPr lang="ro-RO" dirty="0"/>
              <a:t>Ce ne propunem?</a:t>
            </a:r>
          </a:p>
          <a:p>
            <a:pPr marL="0" indent="0">
              <a:buNone/>
            </a:pPr>
            <a:r>
              <a:rPr lang="ro-RO" dirty="0"/>
              <a:t>	Am vrea să </a:t>
            </a:r>
            <a:r>
              <a:rPr lang="ro-RO" dirty="0" smtClean="0"/>
              <a:t>facem buzzer-ul să cânte o melodie, iar de fiecare când apăsăm butonul acesta să înceapă o altă melodie</a:t>
            </a:r>
            <a:endParaRPr lang="ro-RO" dirty="0"/>
          </a:p>
          <a:p>
            <a:r>
              <a:rPr lang="ro-RO" dirty="0"/>
              <a:t>Componentet</a:t>
            </a:r>
          </a:p>
          <a:p>
            <a:pPr>
              <a:buFont typeface="Wingdings" pitchFamily="2" charset="2"/>
              <a:buChar char="q"/>
            </a:pPr>
            <a:r>
              <a:rPr lang="ro-RO" dirty="0" smtClean="0"/>
              <a:t>buzzer</a:t>
            </a:r>
            <a:endParaRPr lang="ro-RO" dirty="0"/>
          </a:p>
          <a:p>
            <a:pPr>
              <a:buFont typeface="Wingdings" pitchFamily="2" charset="2"/>
              <a:buChar char="q"/>
            </a:pPr>
            <a:r>
              <a:rPr lang="ro-RO" dirty="0" smtClean="0"/>
              <a:t>buton</a:t>
            </a:r>
            <a:endParaRPr lang="ro-RO" dirty="0"/>
          </a:p>
          <a:p>
            <a:pPr>
              <a:buFont typeface="Wingdings" pitchFamily="2" charset="2"/>
              <a:buChar char="q"/>
            </a:pPr>
            <a:r>
              <a:rPr lang="ro-RO" dirty="0"/>
              <a:t>Microcontroller Arduino Nano</a:t>
            </a:r>
          </a:p>
          <a:p>
            <a:pPr>
              <a:buFont typeface="Wingdings" pitchFamily="2" charset="2"/>
              <a:buChar char="q"/>
            </a:pPr>
            <a:r>
              <a:rPr lang="ro-RO" dirty="0" smtClean="0"/>
              <a:t>Rezistență </a:t>
            </a:r>
            <a:r>
              <a:rPr lang="ro-RO" dirty="0"/>
              <a:t>220 ohmi</a:t>
            </a:r>
          </a:p>
          <a:p>
            <a:pPr>
              <a:buFont typeface="Wingdings" pitchFamily="2" charset="2"/>
              <a:buChar char="q"/>
            </a:pPr>
            <a:r>
              <a:rPr lang="ro-RO" dirty="0"/>
              <a:t>Conectori</a:t>
            </a:r>
          </a:p>
          <a:p>
            <a:pPr>
              <a:buFont typeface="Wingdings" pitchFamily="2" charset="2"/>
              <a:buChar char="q"/>
            </a:pPr>
            <a:r>
              <a:rPr lang="ro-RO" dirty="0"/>
              <a:t>Breadboard </a:t>
            </a:r>
          </a:p>
          <a:p>
            <a:endParaRPr lang="ro-RO" dirty="0"/>
          </a:p>
        </p:txBody>
      </p:sp>
    </p:spTree>
    <p:extLst>
      <p:ext uri="{BB962C8B-B14F-4D97-AF65-F5344CB8AC3E}">
        <p14:creationId xmlns:p14="http://schemas.microsoft.com/office/powerpoint/2010/main" val="14635475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Montaj</a:t>
            </a:r>
          </a:p>
        </p:txBody>
      </p:sp>
      <p:pic>
        <p:nvPicPr>
          <p:cNvPr id="14338" name="Picture 2" descr="C:\Users\Florina\Desktop\winter days of coding\buzz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52" y="2131485"/>
            <a:ext cx="4940965" cy="41777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229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Noțiuni de teorie muzicală</a:t>
            </a:r>
            <a:endParaRPr lang="ro-RO" dirty="0"/>
          </a:p>
        </p:txBody>
      </p:sp>
      <p:sp>
        <p:nvSpPr>
          <p:cNvPr id="3" name="Content Placeholder 2"/>
          <p:cNvSpPr>
            <a:spLocks noGrp="1"/>
          </p:cNvSpPr>
          <p:nvPr>
            <p:ph idx="1"/>
          </p:nvPr>
        </p:nvSpPr>
        <p:spPr/>
        <p:txBody>
          <a:bodyPr>
            <a:normAutofit fontScale="92500" lnSpcReduction="10000"/>
          </a:bodyPr>
          <a:lstStyle/>
          <a:p>
            <a:r>
              <a:rPr lang="ro-RO" b="1" dirty="0"/>
              <a:t>Portativul </a:t>
            </a:r>
            <a:r>
              <a:rPr lang="ro-RO" b="1" dirty="0" smtClean="0"/>
              <a:t>-</a:t>
            </a:r>
            <a:r>
              <a:rPr lang="ro-RO" dirty="0" smtClean="0"/>
              <a:t> </a:t>
            </a:r>
            <a:r>
              <a:rPr lang="ro-RO" dirty="0"/>
              <a:t>folosit pentru scrierea notelor muzicale. </a:t>
            </a:r>
            <a:endParaRPr lang="ro-RO" dirty="0"/>
          </a:p>
          <a:p>
            <a:r>
              <a:rPr lang="ro-RO" b="1" dirty="0"/>
              <a:t>Notele muzicale </a:t>
            </a:r>
            <a:endParaRPr lang="ro-RO" dirty="0"/>
          </a:p>
          <a:p>
            <a:pPr marL="0" indent="0">
              <a:buNone/>
            </a:pPr>
            <a:r>
              <a:rPr lang="ro-RO" dirty="0" smtClean="0"/>
              <a:t>	</a:t>
            </a:r>
            <a:r>
              <a:rPr lang="vi-VN" dirty="0" smtClean="0"/>
              <a:t>Fiecare </a:t>
            </a:r>
            <a:r>
              <a:rPr lang="vi-VN" dirty="0"/>
              <a:t>notă de pe portativ are numele ei. Astfel muzicienii știu ce notă să cânte. Primele 7 litere din alfabet (A, B, C, D, E, F, G) sunt folosite (în notația internațională) pentru numirea notelor. </a:t>
            </a:r>
          </a:p>
          <a:p>
            <a:pPr marL="0" indent="0">
              <a:buNone/>
            </a:pPr>
            <a:r>
              <a:rPr lang="ro-RO" dirty="0" smtClean="0"/>
              <a:t>	Mai </a:t>
            </a:r>
            <a:r>
              <a:rPr lang="ro-RO" dirty="0"/>
              <a:t>jos este un tabel cu frecvențele principalelor note muzicale [1] și cu durata comenzii </a:t>
            </a:r>
            <a:r>
              <a:rPr lang="ro-RO" dirty="0" smtClean="0"/>
              <a:t>necesare.</a:t>
            </a:r>
          </a:p>
          <a:p>
            <a:pPr marL="0" indent="0">
              <a:buNone/>
            </a:pPr>
            <a:r>
              <a:rPr lang="ro-RO" dirty="0" smtClean="0"/>
              <a:t> </a:t>
            </a:r>
            <a:endParaRPr lang="ro-RO" dirty="0"/>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541" t="64930" r="4734" b="11805"/>
          <a:stretch/>
        </p:blipFill>
        <p:spPr bwMode="auto">
          <a:xfrm>
            <a:off x="3962400" y="5035176"/>
            <a:ext cx="4648200"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54755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Noțiuni de teorie muzicală</a:t>
            </a:r>
            <a:endParaRPr lang="ro-RO" dirty="0"/>
          </a:p>
        </p:txBody>
      </p:sp>
      <p:sp>
        <p:nvSpPr>
          <p:cNvPr id="3" name="Content Placeholder 2"/>
          <p:cNvSpPr>
            <a:spLocks noGrp="1"/>
          </p:cNvSpPr>
          <p:nvPr>
            <p:ph idx="1"/>
          </p:nvPr>
        </p:nvSpPr>
        <p:spPr>
          <a:xfrm>
            <a:off x="1484311" y="2666999"/>
            <a:ext cx="5805489" cy="3556001"/>
          </a:xfrm>
        </p:spPr>
        <p:txBody>
          <a:bodyPr>
            <a:normAutofit fontScale="92500" lnSpcReduction="10000"/>
          </a:bodyPr>
          <a:lstStyle/>
          <a:p>
            <a:r>
              <a:rPr lang="ro-RO" b="1" dirty="0"/>
              <a:t>Valorile notelor muzicale </a:t>
            </a:r>
            <a:endParaRPr lang="ro-RO" dirty="0"/>
          </a:p>
          <a:p>
            <a:pPr marL="0" indent="0">
              <a:buNone/>
            </a:pPr>
            <a:r>
              <a:rPr lang="ro-RO" dirty="0" smtClean="0"/>
              <a:t>	</a:t>
            </a:r>
            <a:r>
              <a:rPr lang="vi-VN" dirty="0" smtClean="0"/>
              <a:t>Muzica </a:t>
            </a:r>
            <a:r>
              <a:rPr lang="vi-VN" dirty="0"/>
              <a:t>pentru a putea fi reprodusă trebuie să aibă un tact. Perioada de tact (durata tactului) după care se cântă este specificată şi trebuie setată metronomului care este instrumentul ce va da tactul. </a:t>
            </a:r>
          </a:p>
          <a:p>
            <a:pPr marL="0" indent="0">
              <a:buNone/>
            </a:pPr>
            <a:r>
              <a:rPr lang="ro-RO" dirty="0" smtClean="0"/>
              <a:t>	</a:t>
            </a:r>
            <a:r>
              <a:rPr lang="vi-VN" dirty="0" smtClean="0"/>
              <a:t>Unele </a:t>
            </a:r>
            <a:r>
              <a:rPr lang="vi-VN" dirty="0"/>
              <a:t>note sunt cântate doar într-o bătaie. Altele sunt cântate în 2 bătăi, şi altele în 3 sau mai multe bătăi în funcţie de durata lor. </a:t>
            </a:r>
            <a:endParaRPr lang="ro-RO" dirty="0"/>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175" t="52778" r="3367" b="14930"/>
          <a:stretch/>
        </p:blipFill>
        <p:spPr bwMode="auto">
          <a:xfrm>
            <a:off x="6908800" y="2679700"/>
            <a:ext cx="50038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67210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setup()</a:t>
            </a:r>
          </a:p>
        </p:txBody>
      </p:sp>
      <p:sp>
        <p:nvSpPr>
          <p:cNvPr id="3" name="Content Placeholder 2"/>
          <p:cNvSpPr>
            <a:spLocks noGrp="1"/>
          </p:cNvSpPr>
          <p:nvPr>
            <p:ph idx="1"/>
          </p:nvPr>
        </p:nvSpPr>
        <p:spPr/>
        <p:txBody>
          <a:bodyPr>
            <a:normAutofit/>
          </a:bodyPr>
          <a:lstStyle/>
          <a:p>
            <a:r>
              <a:rPr lang="ro-RO" dirty="0"/>
              <a:t>volatile int mod = 0; </a:t>
            </a:r>
          </a:p>
          <a:p>
            <a:pPr marL="0" indent="0">
              <a:buNone/>
            </a:pPr>
            <a:r>
              <a:rPr lang="ro-RO" dirty="0" smtClean="0"/>
              <a:t>	</a:t>
            </a:r>
            <a:r>
              <a:rPr lang="vi-VN" dirty="0" smtClean="0"/>
              <a:t>Vom </a:t>
            </a:r>
            <a:r>
              <a:rPr lang="vi-VN" dirty="0"/>
              <a:t>folosi o variabilă pentru a realiza funcţia de Play / Pauză (vom considera că funcţia Pauză va fi modul 0, Play va fi modul 1) </a:t>
            </a:r>
            <a:endParaRPr lang="ro-RO" dirty="0" smtClean="0"/>
          </a:p>
          <a:p>
            <a:r>
              <a:rPr lang="ro-RO" dirty="0" smtClean="0"/>
              <a:t>	</a:t>
            </a:r>
            <a:r>
              <a:rPr lang="ro-RO" dirty="0"/>
              <a:t>volatile int track = 0; </a:t>
            </a:r>
          </a:p>
          <a:p>
            <a:pPr marL="0" indent="0">
              <a:buNone/>
            </a:pPr>
            <a:r>
              <a:rPr lang="ro-RO" dirty="0" smtClean="0"/>
              <a:t>	</a:t>
            </a:r>
            <a:r>
              <a:rPr lang="it-IT" dirty="0" smtClean="0"/>
              <a:t>Vom </a:t>
            </a:r>
            <a:r>
              <a:rPr lang="it-IT" dirty="0"/>
              <a:t>folosi variabila </a:t>
            </a:r>
            <a:r>
              <a:rPr lang="it-IT" b="1" dirty="0"/>
              <a:t>track </a:t>
            </a:r>
            <a:r>
              <a:rPr lang="it-IT" dirty="0"/>
              <a:t>pentru a specifica numărul </a:t>
            </a:r>
            <a:r>
              <a:rPr lang="it-IT" dirty="0" smtClean="0"/>
              <a:t>piesei</a:t>
            </a:r>
            <a:r>
              <a:rPr lang="ro-RO" dirty="0" smtClean="0"/>
              <a:t>.</a:t>
            </a:r>
            <a:endParaRPr lang="ro-RO" dirty="0"/>
          </a:p>
        </p:txBody>
      </p:sp>
    </p:spTree>
    <p:extLst>
      <p:ext uri="{BB962C8B-B14F-4D97-AF65-F5344CB8AC3E}">
        <p14:creationId xmlns:p14="http://schemas.microsoft.com/office/powerpoint/2010/main" val="21254470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setup()</a:t>
            </a:r>
          </a:p>
        </p:txBody>
      </p:sp>
      <p:sp>
        <p:nvSpPr>
          <p:cNvPr id="3" name="Content Placeholder 2"/>
          <p:cNvSpPr>
            <a:spLocks noGrp="1"/>
          </p:cNvSpPr>
          <p:nvPr>
            <p:ph idx="1"/>
          </p:nvPr>
        </p:nvSpPr>
        <p:spPr/>
        <p:txBody>
          <a:bodyPr>
            <a:normAutofit fontScale="92500" lnSpcReduction="20000"/>
          </a:bodyPr>
          <a:lstStyle/>
          <a:p>
            <a:pPr marL="0" indent="0">
              <a:buNone/>
            </a:pPr>
            <a:r>
              <a:rPr lang="ro-RO" dirty="0" smtClean="0"/>
              <a:t>	</a:t>
            </a:r>
            <a:r>
              <a:rPr lang="vi-VN" dirty="0" smtClean="0"/>
              <a:t>Funcționarea </a:t>
            </a:r>
            <a:r>
              <a:rPr lang="vi-VN" dirty="0"/>
              <a:t>programului se bazează pe următoarele structuri de date (codarea </a:t>
            </a:r>
            <a:r>
              <a:rPr lang="vi-VN" dirty="0" smtClean="0"/>
              <a:t>pieselor): </a:t>
            </a:r>
            <a:endParaRPr lang="vi-VN" dirty="0"/>
          </a:p>
          <a:p>
            <a:r>
              <a:rPr lang="vi-VN" dirty="0" smtClean="0"/>
              <a:t>Vectorul </a:t>
            </a:r>
            <a:r>
              <a:rPr lang="vi-VN" b="1" dirty="0"/>
              <a:t>length </a:t>
            </a:r>
            <a:r>
              <a:rPr lang="vi-VN" dirty="0"/>
              <a:t>conține numărul de note din fiecare melodie în parte, </a:t>
            </a:r>
          </a:p>
          <a:p>
            <a:r>
              <a:rPr lang="vi-VN" dirty="0" smtClean="0"/>
              <a:t>Matricea </a:t>
            </a:r>
            <a:r>
              <a:rPr lang="vi-VN" b="1" dirty="0"/>
              <a:t>notes </a:t>
            </a:r>
            <a:r>
              <a:rPr lang="vi-VN" dirty="0"/>
              <a:t>conține codul internațional pentru notele din fiecare piesă în parte, </a:t>
            </a:r>
          </a:p>
          <a:p>
            <a:r>
              <a:rPr lang="vi-VN" dirty="0" smtClean="0"/>
              <a:t>Matricea </a:t>
            </a:r>
            <a:r>
              <a:rPr lang="vi-VN" b="1" dirty="0"/>
              <a:t>beats </a:t>
            </a:r>
            <a:r>
              <a:rPr lang="vi-VN" dirty="0"/>
              <a:t>conține durata fiecărei note în parte, </a:t>
            </a:r>
          </a:p>
          <a:p>
            <a:r>
              <a:rPr lang="vi-VN" dirty="0" smtClean="0"/>
              <a:t>Vectorul </a:t>
            </a:r>
            <a:r>
              <a:rPr lang="vi-VN" b="1" dirty="0"/>
              <a:t>tempo </a:t>
            </a:r>
            <a:r>
              <a:rPr lang="vi-VN" dirty="0"/>
              <a:t>conține tempo-ul de redare a fiecărei piese în </a:t>
            </a:r>
            <a:r>
              <a:rPr lang="vi-VN" dirty="0" smtClean="0"/>
              <a:t>parte</a:t>
            </a:r>
            <a:endParaRPr lang="ro-RO" dirty="0" smtClean="0"/>
          </a:p>
          <a:p>
            <a:r>
              <a:rPr lang="ro-RO" dirty="0" smtClean="0">
                <a:latin typeface="Arial" pitchFamily="34" charset="0"/>
                <a:cs typeface="Arial" pitchFamily="34" charset="0"/>
              </a:rPr>
              <a:t>Vectorul </a:t>
            </a:r>
            <a:r>
              <a:rPr lang="ro-RO" b="1" dirty="0" smtClean="0">
                <a:latin typeface="Arial" pitchFamily="34" charset="0"/>
                <a:cs typeface="Arial" pitchFamily="34" charset="0"/>
              </a:rPr>
              <a:t>tones</a:t>
            </a:r>
            <a:r>
              <a:rPr lang="ro-RO" dirty="0" smtClean="0">
                <a:latin typeface="Arial" pitchFamily="34" charset="0"/>
                <a:cs typeface="Arial" pitchFamily="34" charset="0"/>
              </a:rPr>
              <a:t> care conține frecvențele la care sunt redate piesele</a:t>
            </a:r>
            <a:r>
              <a:rPr lang="vi-VN" dirty="0" smtClean="0">
                <a:latin typeface="Arial" pitchFamily="34" charset="0"/>
                <a:cs typeface="Arial" pitchFamily="34" charset="0"/>
              </a:rPr>
              <a:t> </a:t>
            </a:r>
            <a:endParaRPr lang="vi-VN" dirty="0">
              <a:latin typeface="Arial" pitchFamily="34" charset="0"/>
              <a:cs typeface="Arial" pitchFamily="34" charset="0"/>
            </a:endParaRPr>
          </a:p>
        </p:txBody>
      </p:sp>
    </p:spTree>
    <p:extLst>
      <p:ext uri="{BB962C8B-B14F-4D97-AF65-F5344CB8AC3E}">
        <p14:creationId xmlns:p14="http://schemas.microsoft.com/office/powerpoint/2010/main" val="13830032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setup()</a:t>
            </a:r>
          </a:p>
        </p:txBody>
      </p:sp>
      <p:sp>
        <p:nvSpPr>
          <p:cNvPr id="3" name="Content Placeholder 2"/>
          <p:cNvSpPr>
            <a:spLocks noGrp="1"/>
          </p:cNvSpPr>
          <p:nvPr>
            <p:ph idx="1"/>
          </p:nvPr>
        </p:nvSpPr>
        <p:spPr/>
        <p:txBody>
          <a:bodyPr>
            <a:normAutofit/>
          </a:bodyPr>
          <a:lstStyle/>
          <a:p>
            <a:pPr marL="0" indent="0">
              <a:buNone/>
            </a:pPr>
            <a:r>
              <a:rPr lang="vi-VN" dirty="0">
                <a:latin typeface="Arial" pitchFamily="34" charset="0"/>
                <a:cs typeface="Arial" pitchFamily="34" charset="0"/>
              </a:rPr>
              <a:t>void setup() {</a:t>
            </a:r>
          </a:p>
          <a:p>
            <a:pPr marL="0" indent="0">
              <a:buNone/>
            </a:pPr>
            <a:r>
              <a:rPr lang="vi-VN" dirty="0">
                <a:latin typeface="Arial" pitchFamily="34" charset="0"/>
                <a:cs typeface="Arial" pitchFamily="34" charset="0"/>
              </a:rPr>
              <a:t>  pinMode(speakerPin, OUTPUT);</a:t>
            </a:r>
          </a:p>
          <a:p>
            <a:pPr marL="0" indent="0">
              <a:buNone/>
            </a:pPr>
            <a:r>
              <a:rPr lang="vi-VN" dirty="0">
                <a:latin typeface="Arial" pitchFamily="34" charset="0"/>
                <a:cs typeface="Arial" pitchFamily="34" charset="0"/>
              </a:rPr>
              <a:t>  pinMode(button,     INPUT_PULLUP</a:t>
            </a:r>
            <a:r>
              <a:rPr lang="vi-VN" dirty="0" smtClean="0">
                <a:latin typeface="Arial" pitchFamily="34" charset="0"/>
                <a:cs typeface="Arial" pitchFamily="34" charset="0"/>
              </a:rPr>
              <a:t>);</a:t>
            </a:r>
            <a:endParaRPr lang="vi-VN" dirty="0">
              <a:latin typeface="Arial" pitchFamily="34" charset="0"/>
              <a:cs typeface="Arial" pitchFamily="34" charset="0"/>
            </a:endParaRPr>
          </a:p>
          <a:p>
            <a:pPr marL="0" indent="0">
              <a:buNone/>
            </a:pPr>
            <a:r>
              <a:rPr lang="vi-VN" dirty="0">
                <a:latin typeface="Arial" pitchFamily="34" charset="0"/>
                <a:cs typeface="Arial" pitchFamily="34" charset="0"/>
              </a:rPr>
              <a:t>  attachInterrupt(INT0, read_button, FALLING);</a:t>
            </a:r>
          </a:p>
          <a:p>
            <a:pPr marL="0" indent="0">
              <a:buNone/>
            </a:pPr>
            <a:r>
              <a:rPr lang="vi-VN" dirty="0">
                <a:latin typeface="Arial" pitchFamily="34" charset="0"/>
                <a:cs typeface="Arial" pitchFamily="34" charset="0"/>
              </a:rPr>
              <a:t>}</a:t>
            </a:r>
            <a:endParaRPr lang="vi-VN" dirty="0">
              <a:latin typeface="Arial" pitchFamily="34" charset="0"/>
              <a:cs typeface="Arial" pitchFamily="34" charset="0"/>
            </a:endParaRPr>
          </a:p>
        </p:txBody>
      </p:sp>
    </p:spTree>
    <p:extLst>
      <p:ext uri="{BB962C8B-B14F-4D97-AF65-F5344CB8AC3E}">
        <p14:creationId xmlns:p14="http://schemas.microsoft.com/office/powerpoint/2010/main" val="10055534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a:t>
            </a:r>
            <a:r>
              <a:rPr lang="ro-RO" dirty="0" smtClean="0"/>
              <a:t>funcții</a:t>
            </a:r>
            <a:endParaRPr lang="ro-RO" dirty="0"/>
          </a:p>
        </p:txBody>
      </p:sp>
      <p:sp>
        <p:nvSpPr>
          <p:cNvPr id="3" name="Content Placeholder 2"/>
          <p:cNvSpPr>
            <a:spLocks noGrp="1"/>
          </p:cNvSpPr>
          <p:nvPr>
            <p:ph idx="1"/>
          </p:nvPr>
        </p:nvSpPr>
        <p:spPr/>
        <p:txBody>
          <a:bodyPr>
            <a:normAutofit fontScale="92500" lnSpcReduction="20000"/>
          </a:bodyPr>
          <a:lstStyle/>
          <a:p>
            <a:r>
              <a:rPr lang="fr-FR" dirty="0" err="1"/>
              <a:t>void</a:t>
            </a:r>
            <a:r>
              <a:rPr lang="fr-FR" dirty="0"/>
              <a:t> </a:t>
            </a:r>
            <a:r>
              <a:rPr lang="fr-FR" dirty="0" err="1"/>
              <a:t>playNote</a:t>
            </a:r>
            <a:r>
              <a:rPr lang="fr-FR" dirty="0"/>
              <a:t>(char note, </a:t>
            </a:r>
            <a:r>
              <a:rPr lang="fr-FR" dirty="0" err="1"/>
              <a:t>int</a:t>
            </a:r>
            <a:r>
              <a:rPr lang="fr-FR" dirty="0"/>
              <a:t> duration)</a:t>
            </a:r>
            <a:r>
              <a:rPr lang="ro-RO" dirty="0"/>
              <a:t> </a:t>
            </a:r>
            <a:r>
              <a:rPr lang="ro-RO" dirty="0" smtClean="0"/>
              <a:t>{// primește o notă, verifică ce notă e </a:t>
            </a:r>
          </a:p>
          <a:p>
            <a:pPr marL="0" indent="0">
              <a:buNone/>
            </a:pPr>
            <a:r>
              <a:rPr lang="ro-RO" dirty="0"/>
              <a:t> </a:t>
            </a:r>
            <a:r>
              <a:rPr lang="ro-RO" dirty="0" smtClean="0"/>
              <a:t>și apelează funcția de playTone }</a:t>
            </a:r>
          </a:p>
          <a:p>
            <a:r>
              <a:rPr lang="ro-RO" dirty="0" smtClean="0"/>
              <a:t>void </a:t>
            </a:r>
            <a:r>
              <a:rPr lang="ro-RO" dirty="0"/>
              <a:t>playTone(int tone, int duration) </a:t>
            </a:r>
            <a:r>
              <a:rPr lang="ro-RO" dirty="0" smtClean="0"/>
              <a:t>{  // </a:t>
            </a:r>
            <a:r>
              <a:rPr lang="ro-RO" dirty="0"/>
              <a:t> </a:t>
            </a:r>
            <a:r>
              <a:rPr lang="ro-RO" dirty="0" smtClean="0"/>
              <a:t>cânta nota </a:t>
            </a:r>
            <a:r>
              <a:rPr lang="ro-RO" dirty="0"/>
              <a:t>propriu-zis, generând tensiune pe pinul </a:t>
            </a:r>
            <a:r>
              <a:rPr lang="ro-RO" dirty="0" smtClean="0"/>
              <a:t>buzzerului }</a:t>
            </a:r>
          </a:p>
          <a:p>
            <a:r>
              <a:rPr lang="ro-RO" dirty="0" smtClean="0"/>
              <a:t>void </a:t>
            </a:r>
            <a:r>
              <a:rPr lang="ro-RO" dirty="0"/>
              <a:t>read_button</a:t>
            </a:r>
            <a:r>
              <a:rPr lang="ro-RO" dirty="0" smtClean="0"/>
              <a:t>(){ </a:t>
            </a:r>
          </a:p>
          <a:p>
            <a:pPr marL="0" indent="0">
              <a:buNone/>
            </a:pPr>
            <a:r>
              <a:rPr lang="ro-RO" dirty="0"/>
              <a:t>	</a:t>
            </a:r>
            <a:r>
              <a:rPr lang="ro-RO" dirty="0" smtClean="0"/>
              <a:t>// dacă melodie e pornită o oprim</a:t>
            </a:r>
          </a:p>
          <a:p>
            <a:pPr marL="0" indent="0">
              <a:buNone/>
            </a:pPr>
            <a:r>
              <a:rPr lang="ro-RO" dirty="0" smtClean="0"/>
              <a:t>	// dacă e oprită pornim următoarea melodie		</a:t>
            </a:r>
            <a:endParaRPr lang="ro-RO" dirty="0"/>
          </a:p>
          <a:p>
            <a:pPr marL="0" indent="0">
              <a:buNone/>
            </a:pPr>
            <a:r>
              <a:rPr lang="ro-RO" dirty="0" smtClean="0"/>
              <a:t>}</a:t>
            </a:r>
            <a:endParaRPr lang="ro-RO" dirty="0"/>
          </a:p>
        </p:txBody>
      </p:sp>
    </p:spTree>
    <p:extLst>
      <p:ext uri="{BB962C8B-B14F-4D97-AF65-F5344CB8AC3E}">
        <p14:creationId xmlns:p14="http://schemas.microsoft.com/office/powerpoint/2010/main" val="31483138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523" y="2675966"/>
            <a:ext cx="10018713" cy="1752599"/>
          </a:xfrm>
        </p:spPr>
        <p:txBody>
          <a:bodyPr>
            <a:normAutofit/>
          </a:bodyPr>
          <a:lstStyle/>
          <a:p>
            <a:r>
              <a:rPr lang="ro-RO" sz="4400" b="1" dirty="0" smtClean="0"/>
              <a:t>Câteva componente hardware</a:t>
            </a:r>
            <a:endParaRPr lang="ro-RO" sz="4400" b="1" dirty="0"/>
          </a:p>
        </p:txBody>
      </p:sp>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loop()</a:t>
            </a:r>
          </a:p>
        </p:txBody>
      </p:sp>
      <p:sp>
        <p:nvSpPr>
          <p:cNvPr id="3" name="Content Placeholder 2"/>
          <p:cNvSpPr>
            <a:spLocks noGrp="1"/>
          </p:cNvSpPr>
          <p:nvPr>
            <p:ph idx="1"/>
          </p:nvPr>
        </p:nvSpPr>
        <p:spPr>
          <a:xfrm>
            <a:off x="2398711" y="2362199"/>
            <a:ext cx="5195889" cy="4191001"/>
          </a:xfrm>
        </p:spPr>
        <p:txBody>
          <a:bodyPr>
            <a:normAutofit fontScale="55000" lnSpcReduction="20000"/>
          </a:bodyPr>
          <a:lstStyle/>
          <a:p>
            <a:pPr marL="0" indent="0">
              <a:buNone/>
            </a:pPr>
            <a:r>
              <a:rPr lang="vi-VN" dirty="0"/>
              <a:t>void loop() </a:t>
            </a:r>
          </a:p>
          <a:p>
            <a:pPr marL="0" indent="0">
              <a:buNone/>
            </a:pPr>
            <a:r>
              <a:rPr lang="vi-VN" dirty="0"/>
              <a:t>{</a:t>
            </a:r>
          </a:p>
          <a:p>
            <a:pPr marL="0" indent="0">
              <a:buNone/>
            </a:pPr>
            <a:r>
              <a:rPr lang="vi-VN" dirty="0"/>
              <a:t>   if(mod == 1){  // va canta doar cand modul este</a:t>
            </a:r>
          </a:p>
          <a:p>
            <a:pPr marL="0" indent="0">
              <a:buNone/>
            </a:pPr>
            <a:r>
              <a:rPr lang="vi-VN" dirty="0"/>
              <a:t>    for (n = 0; n &lt; length[track]; n++){</a:t>
            </a:r>
          </a:p>
          <a:p>
            <a:pPr marL="0" indent="0">
              <a:buNone/>
            </a:pPr>
            <a:r>
              <a:rPr lang="vi-VN" dirty="0"/>
              <a:t>      if (mod==0) </a:t>
            </a:r>
            <a:r>
              <a:rPr lang="ro-RO" dirty="0" smtClean="0"/>
              <a:t>//uC-ul știe că are atașată o întrerupere pe buton</a:t>
            </a:r>
            <a:endParaRPr lang="vi-VN" dirty="0"/>
          </a:p>
          <a:p>
            <a:pPr marL="0" indent="0">
              <a:buNone/>
            </a:pPr>
            <a:r>
              <a:rPr lang="vi-VN" dirty="0"/>
              <a:t>        break;</a:t>
            </a:r>
          </a:p>
          <a:p>
            <a:pPr marL="0" indent="0">
              <a:buNone/>
            </a:pPr>
            <a:r>
              <a:rPr lang="vi-VN" dirty="0"/>
              <a:t>     </a:t>
            </a:r>
          </a:p>
          <a:p>
            <a:pPr marL="0" indent="0">
              <a:buNone/>
            </a:pPr>
            <a:r>
              <a:rPr lang="vi-VN" dirty="0"/>
              <a:t>      if (notes[track][n] == ' ') </a:t>
            </a:r>
          </a:p>
          <a:p>
            <a:pPr marL="0" indent="0">
              <a:buNone/>
            </a:pPr>
            <a:r>
              <a:rPr lang="vi-VN" dirty="0"/>
              <a:t>        delay(beats[track][n] * tempo[track]); // pauză</a:t>
            </a:r>
          </a:p>
          <a:p>
            <a:pPr marL="0" indent="0">
              <a:buNone/>
            </a:pPr>
            <a:r>
              <a:rPr lang="vi-VN" dirty="0"/>
              <a:t>      else </a:t>
            </a:r>
          </a:p>
          <a:p>
            <a:pPr marL="0" indent="0">
              <a:buNone/>
            </a:pPr>
            <a:r>
              <a:rPr lang="vi-VN" dirty="0"/>
              <a:t>        playNote(notes[track][n], beats[track][n] * tempo[track]);</a:t>
            </a:r>
          </a:p>
          <a:p>
            <a:pPr marL="0" indent="0">
              <a:buNone/>
            </a:pPr>
            <a:r>
              <a:rPr lang="vi-VN" dirty="0"/>
              <a:t>    </a:t>
            </a:r>
            <a:r>
              <a:rPr lang="vi-VN" dirty="0" smtClean="0"/>
              <a:t>}</a:t>
            </a:r>
            <a:endParaRPr lang="vi-VN" dirty="0"/>
          </a:p>
          <a:p>
            <a:pPr marL="0" indent="0">
              <a:buNone/>
            </a:pPr>
            <a:r>
              <a:rPr lang="vi-VN" dirty="0"/>
              <a:t>    delay(tempo[track] / 2); // pauza intre note</a:t>
            </a:r>
          </a:p>
          <a:p>
            <a:pPr marL="0" indent="0">
              <a:buNone/>
            </a:pPr>
            <a:r>
              <a:rPr lang="vi-VN" dirty="0"/>
              <a:t>   }</a:t>
            </a:r>
          </a:p>
          <a:p>
            <a:pPr marL="0" indent="0">
              <a:buNone/>
            </a:pPr>
            <a:r>
              <a:rPr lang="vi-VN" dirty="0" smtClean="0"/>
              <a:t>}</a:t>
            </a:r>
            <a:endParaRPr lang="vi-VN" dirty="0"/>
          </a:p>
        </p:txBody>
      </p:sp>
    </p:spTree>
    <p:extLst>
      <p:ext uri="{BB962C8B-B14F-4D97-AF65-F5344CB8AC3E}">
        <p14:creationId xmlns:p14="http://schemas.microsoft.com/office/powerpoint/2010/main" val="99228951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o-RO"/>
          </a:p>
        </p:txBody>
      </p:sp>
      <p:sp>
        <p:nvSpPr>
          <p:cNvPr id="3" name="Content Placeholder 2"/>
          <p:cNvSpPr>
            <a:spLocks noGrp="1"/>
          </p:cNvSpPr>
          <p:nvPr>
            <p:ph idx="1"/>
          </p:nvPr>
        </p:nvSpPr>
        <p:spPr/>
        <p:txBody>
          <a:bodyPr/>
          <a:lstStyle/>
          <a:p>
            <a:r>
              <a:rPr lang="ro-RO" dirty="0"/>
              <a:t>LED-uri:http://www.tehnium-azi.ro/page/articole_articles/_/</a:t>
            </a:r>
            <a:r>
              <a:rPr lang="ro-RO" dirty="0" smtClean="0"/>
              <a:t>articles/notiuni-teoretice-din-electronica/led-uri-si-montaje-cu-led-uri-r39 </a:t>
            </a:r>
          </a:p>
          <a:p>
            <a:r>
              <a:rPr lang="ro-RO" dirty="0" smtClean="0"/>
              <a:t>FOTOREZISTOR:https</a:t>
            </a:r>
            <a:r>
              <a:rPr lang="ro-RO" dirty="0"/>
              <a:t>://</a:t>
            </a:r>
            <a:r>
              <a:rPr lang="ro-RO" dirty="0" smtClean="0"/>
              <a:t>www.scribd.com/presentation/28168806/Fotorezistorul</a:t>
            </a:r>
          </a:p>
          <a:p>
            <a:r>
              <a:rPr lang="ro-RO" dirty="0"/>
              <a:t>http://cs.curs.pub.ro/wiki/pm/</a:t>
            </a:r>
          </a:p>
        </p:txBody>
      </p:sp>
    </p:spTree>
    <p:extLst>
      <p:ext uri="{BB962C8B-B14F-4D97-AF65-F5344CB8AC3E}">
        <p14:creationId xmlns:p14="http://schemas.microsoft.com/office/powerpoint/2010/main" val="331411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81000"/>
            <a:ext cx="10018713" cy="1752599"/>
          </a:xfrm>
        </p:spPr>
        <p:txBody>
          <a:bodyPr/>
          <a:lstStyle/>
          <a:p>
            <a:r>
              <a:rPr lang="ro-RO" dirty="0" smtClean="0"/>
              <a:t>Arduino</a:t>
            </a:r>
            <a:endParaRPr lang="ro-RO" dirty="0"/>
          </a:p>
        </p:txBody>
      </p:sp>
      <p:sp>
        <p:nvSpPr>
          <p:cNvPr id="3" name="Content Placeholder 2"/>
          <p:cNvSpPr>
            <a:spLocks noGrp="1"/>
          </p:cNvSpPr>
          <p:nvPr>
            <p:ph idx="1"/>
          </p:nvPr>
        </p:nvSpPr>
        <p:spPr>
          <a:xfrm>
            <a:off x="1484310" y="1879599"/>
            <a:ext cx="10018713" cy="3124201"/>
          </a:xfrm>
        </p:spPr>
        <p:txBody>
          <a:bodyPr>
            <a:normAutofit/>
          </a:bodyPr>
          <a:lstStyle/>
          <a:p>
            <a:r>
              <a:rPr lang="ro-RO" sz="2000" dirty="0"/>
              <a:t>Arduino este o platformă open-source flexibilă, atât software cât și hardware și software. </a:t>
            </a:r>
          </a:p>
          <a:p>
            <a:pPr marL="0" indent="0">
              <a:buNone/>
            </a:pPr>
            <a:r>
              <a:rPr lang="ro-RO" sz="2000" dirty="0"/>
              <a:t> </a:t>
            </a:r>
            <a:r>
              <a:rPr lang="ro-RO" sz="2000" dirty="0" smtClean="0"/>
              <a:t>    Sursa</a:t>
            </a:r>
            <a:r>
              <a:rPr lang="ro-RO" sz="2000" dirty="0"/>
              <a:t>: </a:t>
            </a:r>
            <a:r>
              <a:rPr lang="ro-RO" sz="2000" u="sng" dirty="0" smtClean="0">
                <a:hlinkClick r:id="rId2"/>
              </a:rPr>
              <a:t>www.arduino.cc</a:t>
            </a:r>
            <a:r>
              <a:rPr lang="ro-RO" sz="2000" u="sng" dirty="0" smtClean="0"/>
              <a:t> </a:t>
            </a:r>
          </a:p>
          <a:p>
            <a:r>
              <a:rPr lang="ro-RO" sz="2000" dirty="0" smtClean="0"/>
              <a:t>Arduino  </a:t>
            </a:r>
            <a:r>
              <a:rPr lang="ro-RO" sz="2000" dirty="0"/>
              <a:t>e un microcontroller pe o placă de circuite prin care poți colecta date de intrare și distribui date de ieșire.</a:t>
            </a:r>
          </a:p>
          <a:p>
            <a:pPr marL="0" indent="0">
              <a:buNone/>
            </a:pPr>
            <a:endParaRPr lang="ro-RO" sz="2000" dirty="0"/>
          </a:p>
          <a:p>
            <a:endParaRPr lang="ro-RO" sz="2000" dirty="0"/>
          </a:p>
        </p:txBody>
      </p:sp>
      <p:pic>
        <p:nvPicPr>
          <p:cNvPr id="1026" name="Picture 2" descr="Imagini pentru arduino na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999" y="3717074"/>
            <a:ext cx="2946401" cy="23460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ini pentru arduino nano pinout"/>
          <p:cNvPicPr/>
          <p:nvPr/>
        </p:nvPicPr>
        <p:blipFill>
          <a:blip r:embed="rId4">
            <a:extLst>
              <a:ext uri="{28A0092B-C50C-407E-A947-70E740481C1C}">
                <a14:useLocalDpi xmlns:a14="http://schemas.microsoft.com/office/drawing/2010/main" val="0"/>
              </a:ext>
            </a:extLst>
          </a:blip>
          <a:srcRect/>
          <a:stretch>
            <a:fillRect/>
          </a:stretch>
        </p:blipFill>
        <p:spPr bwMode="auto">
          <a:xfrm>
            <a:off x="5003800" y="3539274"/>
            <a:ext cx="6548437" cy="3140925"/>
          </a:xfrm>
          <a:prstGeom prst="rect">
            <a:avLst/>
          </a:prstGeom>
          <a:ln>
            <a:noFill/>
          </a:ln>
          <a:effectLst>
            <a:softEdge rad="112500"/>
          </a:effectLst>
        </p:spPr>
      </p:pic>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Specificații</a:t>
            </a:r>
            <a:endParaRPr lang="ro-RO"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40235035"/>
              </p:ext>
            </p:extLst>
          </p:nvPr>
        </p:nvGraphicFramePr>
        <p:xfrm>
          <a:off x="1882588" y="2366685"/>
          <a:ext cx="8252634" cy="3657272"/>
        </p:xfrm>
        <a:graphic>
          <a:graphicData uri="http://schemas.openxmlformats.org/drawingml/2006/table">
            <a:tbl>
              <a:tblPr/>
              <a:tblGrid>
                <a:gridCol w="4126317"/>
                <a:gridCol w="4126317"/>
              </a:tblGrid>
              <a:tr h="291448">
                <a:tc>
                  <a:txBody>
                    <a:bodyPr/>
                    <a:lstStyle/>
                    <a:p>
                      <a:pPr algn="l"/>
                      <a:r>
                        <a:rPr lang="ro-RO" sz="1600" dirty="0"/>
                        <a:t>Microcontroller</a:t>
                      </a:r>
                    </a:p>
                  </a:txBody>
                  <a:tcPr marL="66472" marR="66472" marT="33236" marB="33236" anchor="ctr">
                    <a:lnL>
                      <a:noFill/>
                    </a:lnL>
                    <a:lnR>
                      <a:noFill/>
                    </a:lnR>
                    <a:lnT>
                      <a:noFill/>
                    </a:lnT>
                    <a:lnB>
                      <a:noFill/>
                    </a:lnB>
                  </a:tcPr>
                </a:tc>
                <a:tc>
                  <a:txBody>
                    <a:bodyPr/>
                    <a:lstStyle/>
                    <a:p>
                      <a:pPr algn="l"/>
                      <a:r>
                        <a:rPr lang="ro-RO" sz="1600" dirty="0" smtClean="0"/>
                        <a:t>ATmega328</a:t>
                      </a:r>
                      <a:endParaRPr lang="ro-RO" sz="1600" dirty="0"/>
                    </a:p>
                  </a:txBody>
                  <a:tcPr marL="66472" marR="66472" marT="33236" marB="33236" anchor="ctr">
                    <a:lnL>
                      <a:noFill/>
                    </a:lnL>
                    <a:lnR>
                      <a:noFill/>
                    </a:lnR>
                    <a:lnT>
                      <a:noFill/>
                    </a:lnT>
                    <a:lnB>
                      <a:noFill/>
                    </a:lnB>
                  </a:tcPr>
                </a:tc>
              </a:tr>
              <a:tr h="291448">
                <a:tc>
                  <a:txBody>
                    <a:bodyPr/>
                    <a:lstStyle/>
                    <a:p>
                      <a:pPr algn="l"/>
                      <a:r>
                        <a:rPr lang="ro-RO" sz="1600" dirty="0" smtClean="0"/>
                        <a:t>Tensiune de operare (nivel logic)</a:t>
                      </a:r>
                      <a:endParaRPr lang="ro-RO" sz="1600" dirty="0"/>
                    </a:p>
                  </a:txBody>
                  <a:tcPr marL="66472" marR="66472" marT="33236" marB="33236" anchor="ctr">
                    <a:lnL>
                      <a:noFill/>
                    </a:lnL>
                    <a:lnR>
                      <a:noFill/>
                    </a:lnR>
                    <a:lnT>
                      <a:noFill/>
                    </a:lnT>
                    <a:lnB>
                      <a:noFill/>
                    </a:lnB>
                  </a:tcPr>
                </a:tc>
                <a:tc>
                  <a:txBody>
                    <a:bodyPr/>
                    <a:lstStyle/>
                    <a:p>
                      <a:pPr algn="l"/>
                      <a:r>
                        <a:rPr lang="ro-RO" sz="1600"/>
                        <a:t>5 V</a:t>
                      </a:r>
                    </a:p>
                  </a:txBody>
                  <a:tcPr marL="66472" marR="66472" marT="33236" marB="33236" anchor="ctr">
                    <a:lnL>
                      <a:noFill/>
                    </a:lnL>
                    <a:lnR>
                      <a:noFill/>
                    </a:lnR>
                    <a:lnT>
                      <a:noFill/>
                    </a:lnT>
                    <a:lnB>
                      <a:noFill/>
                    </a:lnB>
                  </a:tcPr>
                </a:tc>
              </a:tr>
              <a:tr h="291448">
                <a:tc>
                  <a:txBody>
                    <a:bodyPr/>
                    <a:lstStyle/>
                    <a:p>
                      <a:pPr algn="l"/>
                      <a:r>
                        <a:rPr lang="ro-RO" sz="1600" dirty="0" smtClean="0"/>
                        <a:t>Tensiune</a:t>
                      </a:r>
                      <a:r>
                        <a:rPr lang="ro-RO" sz="1600" baseline="0" dirty="0" smtClean="0"/>
                        <a:t> de alimentare</a:t>
                      </a:r>
                      <a:r>
                        <a:rPr lang="ro-RO" sz="1600" dirty="0" smtClean="0"/>
                        <a:t> </a:t>
                      </a:r>
                      <a:r>
                        <a:rPr lang="ro-RO" sz="1600" dirty="0"/>
                        <a:t>(</a:t>
                      </a:r>
                      <a:r>
                        <a:rPr lang="ro-RO" sz="1600" dirty="0" smtClean="0"/>
                        <a:t>recomandat)</a:t>
                      </a:r>
                      <a:endParaRPr lang="ro-RO" sz="1600" dirty="0"/>
                    </a:p>
                  </a:txBody>
                  <a:tcPr marL="66472" marR="66472" marT="33236" marB="33236" anchor="ctr">
                    <a:lnL>
                      <a:noFill/>
                    </a:lnL>
                    <a:lnR>
                      <a:noFill/>
                    </a:lnR>
                    <a:lnT>
                      <a:noFill/>
                    </a:lnT>
                    <a:lnB>
                      <a:noFill/>
                    </a:lnB>
                  </a:tcPr>
                </a:tc>
                <a:tc>
                  <a:txBody>
                    <a:bodyPr/>
                    <a:lstStyle/>
                    <a:p>
                      <a:pPr algn="l"/>
                      <a:r>
                        <a:rPr lang="ro-RO" sz="1600"/>
                        <a:t>7-12 V</a:t>
                      </a:r>
                    </a:p>
                  </a:txBody>
                  <a:tcPr marL="66472" marR="66472" marT="33236" marB="33236" anchor="ctr">
                    <a:lnL>
                      <a:noFill/>
                    </a:lnL>
                    <a:lnR>
                      <a:noFill/>
                    </a:lnR>
                    <a:lnT>
                      <a:noFill/>
                    </a:lnT>
                    <a:lnB>
                      <a:noFill/>
                    </a:lnB>
                  </a:tcPr>
                </a:tc>
              </a:tr>
              <a:tr h="291448">
                <a:tc>
                  <a:txBody>
                    <a:bodyPr/>
                    <a:lstStyle/>
                    <a:p>
                      <a:pPr algn="l"/>
                      <a:r>
                        <a:rPr lang="ro-RO" sz="1600" dirty="0" smtClean="0"/>
                        <a:t>Tensiune</a:t>
                      </a:r>
                      <a:r>
                        <a:rPr lang="ro-RO" sz="1600" baseline="0" dirty="0" smtClean="0"/>
                        <a:t> de alimentare</a:t>
                      </a:r>
                      <a:r>
                        <a:rPr lang="ro-RO" sz="1600" dirty="0" smtClean="0"/>
                        <a:t> </a:t>
                      </a:r>
                      <a:r>
                        <a:rPr lang="ro-RO" sz="1600" dirty="0"/>
                        <a:t>(</a:t>
                      </a:r>
                      <a:r>
                        <a:rPr lang="ro-RO" sz="1600" dirty="0" smtClean="0"/>
                        <a:t>limite)</a:t>
                      </a:r>
                      <a:endParaRPr lang="ro-RO" sz="1600" dirty="0"/>
                    </a:p>
                  </a:txBody>
                  <a:tcPr marL="66472" marR="66472" marT="33236" marB="33236" anchor="ctr">
                    <a:lnL>
                      <a:noFill/>
                    </a:lnL>
                    <a:lnR>
                      <a:noFill/>
                    </a:lnR>
                    <a:lnT>
                      <a:noFill/>
                    </a:lnT>
                    <a:lnB>
                      <a:noFill/>
                    </a:lnB>
                  </a:tcPr>
                </a:tc>
                <a:tc>
                  <a:txBody>
                    <a:bodyPr/>
                    <a:lstStyle/>
                    <a:p>
                      <a:pPr algn="l"/>
                      <a:r>
                        <a:rPr lang="ro-RO" sz="1600"/>
                        <a:t>6-20 V</a:t>
                      </a:r>
                    </a:p>
                  </a:txBody>
                  <a:tcPr marL="66472" marR="66472" marT="33236" marB="33236" anchor="ctr">
                    <a:lnL>
                      <a:noFill/>
                    </a:lnL>
                    <a:lnR>
                      <a:noFill/>
                    </a:lnR>
                    <a:lnT>
                      <a:noFill/>
                    </a:lnT>
                    <a:lnB>
                      <a:noFill/>
                    </a:lnB>
                  </a:tcPr>
                </a:tc>
              </a:tr>
              <a:tr h="291448">
                <a:tc>
                  <a:txBody>
                    <a:bodyPr/>
                    <a:lstStyle/>
                    <a:p>
                      <a:pPr algn="l"/>
                      <a:r>
                        <a:rPr lang="ro-RO" sz="1600" dirty="0" smtClean="0"/>
                        <a:t>Pini</a:t>
                      </a:r>
                      <a:r>
                        <a:rPr lang="ro-RO" sz="1600" baseline="0" dirty="0" smtClean="0"/>
                        <a:t> de intrare/ieșire digitali</a:t>
                      </a:r>
                      <a:endParaRPr lang="ro-RO" sz="1600" dirty="0"/>
                    </a:p>
                  </a:txBody>
                  <a:tcPr marL="66472" marR="66472" marT="33236" marB="33236" anchor="ctr">
                    <a:lnL>
                      <a:noFill/>
                    </a:lnL>
                    <a:lnR>
                      <a:noFill/>
                    </a:lnR>
                    <a:lnT>
                      <a:noFill/>
                    </a:lnT>
                    <a:lnB>
                      <a:noFill/>
                    </a:lnB>
                  </a:tcPr>
                </a:tc>
                <a:tc>
                  <a:txBody>
                    <a:bodyPr/>
                    <a:lstStyle/>
                    <a:p>
                      <a:pPr algn="l"/>
                      <a:r>
                        <a:rPr lang="en-US" sz="1600" dirty="0"/>
                        <a:t>14 </a:t>
                      </a:r>
                      <a:r>
                        <a:rPr lang="en-US" sz="1600" dirty="0" smtClean="0"/>
                        <a:t>(</a:t>
                      </a:r>
                      <a:r>
                        <a:rPr lang="ro-RO" sz="1600" dirty="0" smtClean="0"/>
                        <a:t>din care </a:t>
                      </a:r>
                      <a:r>
                        <a:rPr lang="en-US" sz="1600" dirty="0" smtClean="0"/>
                        <a:t>6 </a:t>
                      </a:r>
                      <a:r>
                        <a:rPr lang="ro-RO" sz="1600" dirty="0" smtClean="0"/>
                        <a:t>au </a:t>
                      </a:r>
                      <a:r>
                        <a:rPr lang="en-US" sz="1600" dirty="0" smtClean="0"/>
                        <a:t>PWM </a:t>
                      </a:r>
                      <a:r>
                        <a:rPr lang="en-US" sz="1600" dirty="0"/>
                        <a:t>output)</a:t>
                      </a:r>
                    </a:p>
                  </a:txBody>
                  <a:tcPr marL="66472" marR="66472" marT="33236" marB="33236" anchor="ctr">
                    <a:lnL>
                      <a:noFill/>
                    </a:lnL>
                    <a:lnR>
                      <a:noFill/>
                    </a:lnR>
                    <a:lnT>
                      <a:noFill/>
                    </a:lnT>
                    <a:lnB>
                      <a:noFill/>
                    </a:lnB>
                  </a:tcPr>
                </a:tc>
              </a:tr>
              <a:tr h="291448">
                <a:tc>
                  <a:txBody>
                    <a:bodyPr/>
                    <a:lstStyle/>
                    <a:p>
                      <a:pPr algn="l"/>
                      <a:r>
                        <a:rPr lang="ro-RO" sz="1600" dirty="0" smtClean="0"/>
                        <a:t>Pini de intrare</a:t>
                      </a:r>
                      <a:r>
                        <a:rPr lang="ro-RO" sz="1600" baseline="0" dirty="0" smtClean="0"/>
                        <a:t> analogici</a:t>
                      </a:r>
                      <a:endParaRPr lang="ro-RO" sz="1600" dirty="0"/>
                    </a:p>
                  </a:txBody>
                  <a:tcPr marL="66472" marR="66472" marT="33236" marB="33236" anchor="ctr">
                    <a:lnL>
                      <a:noFill/>
                    </a:lnL>
                    <a:lnR>
                      <a:noFill/>
                    </a:lnR>
                    <a:lnT>
                      <a:noFill/>
                    </a:lnT>
                    <a:lnB>
                      <a:noFill/>
                    </a:lnB>
                  </a:tcPr>
                </a:tc>
                <a:tc>
                  <a:txBody>
                    <a:bodyPr/>
                    <a:lstStyle/>
                    <a:p>
                      <a:pPr algn="l"/>
                      <a:r>
                        <a:rPr lang="ro-RO" sz="1600"/>
                        <a:t>8</a:t>
                      </a:r>
                    </a:p>
                  </a:txBody>
                  <a:tcPr marL="66472" marR="66472" marT="33236" marB="33236" anchor="ctr">
                    <a:lnL>
                      <a:noFill/>
                    </a:lnL>
                    <a:lnR>
                      <a:noFill/>
                    </a:lnR>
                    <a:lnT>
                      <a:noFill/>
                    </a:lnT>
                    <a:lnB>
                      <a:noFill/>
                    </a:lnB>
                  </a:tcPr>
                </a:tc>
              </a:tr>
              <a:tr h="291448">
                <a:tc>
                  <a:txBody>
                    <a:bodyPr/>
                    <a:lstStyle/>
                    <a:p>
                      <a:pPr algn="l"/>
                      <a:r>
                        <a:rPr lang="ro-RO" sz="1600" dirty="0" smtClean="0"/>
                        <a:t>Curent</a:t>
                      </a:r>
                      <a:r>
                        <a:rPr lang="ro-RO" sz="1600" baseline="0" dirty="0" smtClean="0"/>
                        <a:t> continu per pin</a:t>
                      </a:r>
                      <a:endParaRPr lang="it-IT" sz="1600" dirty="0"/>
                    </a:p>
                  </a:txBody>
                  <a:tcPr marL="66472" marR="66472" marT="33236" marB="33236" anchor="ctr">
                    <a:lnL>
                      <a:noFill/>
                    </a:lnL>
                    <a:lnR>
                      <a:noFill/>
                    </a:lnR>
                    <a:lnT>
                      <a:noFill/>
                    </a:lnT>
                    <a:lnB>
                      <a:noFill/>
                    </a:lnB>
                  </a:tcPr>
                </a:tc>
                <a:tc>
                  <a:txBody>
                    <a:bodyPr/>
                    <a:lstStyle/>
                    <a:p>
                      <a:pPr algn="l"/>
                      <a:r>
                        <a:rPr lang="ro-RO" sz="1600"/>
                        <a:t>40 mA</a:t>
                      </a:r>
                    </a:p>
                  </a:txBody>
                  <a:tcPr marL="66472" marR="66472" marT="33236" marB="33236" anchor="ctr">
                    <a:lnL>
                      <a:noFill/>
                    </a:lnL>
                    <a:lnR>
                      <a:noFill/>
                    </a:lnR>
                    <a:lnT>
                      <a:noFill/>
                    </a:lnT>
                    <a:lnB>
                      <a:noFill/>
                    </a:lnB>
                  </a:tcPr>
                </a:tc>
              </a:tr>
              <a:tr h="510034">
                <a:tc>
                  <a:txBody>
                    <a:bodyPr/>
                    <a:lstStyle/>
                    <a:p>
                      <a:pPr algn="l"/>
                      <a:r>
                        <a:rPr lang="ro-RO" sz="1600" dirty="0" smtClean="0"/>
                        <a:t>Memorie Flash</a:t>
                      </a:r>
                      <a:endParaRPr lang="ro-RO" sz="1600" dirty="0"/>
                    </a:p>
                  </a:txBody>
                  <a:tcPr marL="66472" marR="66472" marT="33236" marB="33236" anchor="ctr">
                    <a:lnL>
                      <a:noFill/>
                    </a:lnL>
                    <a:lnR>
                      <a:noFill/>
                    </a:lnR>
                    <a:lnT>
                      <a:noFill/>
                    </a:lnT>
                    <a:lnB>
                      <a:noFill/>
                    </a:lnB>
                  </a:tcPr>
                </a:tc>
                <a:tc>
                  <a:txBody>
                    <a:bodyPr/>
                    <a:lstStyle/>
                    <a:p>
                      <a:pPr algn="l"/>
                      <a:r>
                        <a:rPr lang="en-US" sz="1600" dirty="0" smtClean="0"/>
                        <a:t>32 </a:t>
                      </a:r>
                      <a:r>
                        <a:rPr lang="en-US" sz="1600" dirty="0"/>
                        <a:t>KB (ATmega328) </a:t>
                      </a:r>
                      <a:r>
                        <a:rPr lang="ro-RO" sz="1600" dirty="0" smtClean="0"/>
                        <a:t>din care</a:t>
                      </a:r>
                      <a:r>
                        <a:rPr lang="en-US" sz="1600" dirty="0" smtClean="0"/>
                        <a:t> </a:t>
                      </a:r>
                      <a:r>
                        <a:rPr lang="en-US" sz="1600" dirty="0"/>
                        <a:t>2 KB </a:t>
                      </a:r>
                      <a:r>
                        <a:rPr lang="ro-RO" sz="1600" dirty="0" smtClean="0"/>
                        <a:t>sunt folosiți de</a:t>
                      </a:r>
                      <a:r>
                        <a:rPr lang="en-US" sz="1600" dirty="0" smtClean="0"/>
                        <a:t> </a:t>
                      </a:r>
                      <a:r>
                        <a:rPr lang="en-US" sz="1600" dirty="0" err="1"/>
                        <a:t>bootloader</a:t>
                      </a:r>
                      <a:endParaRPr lang="en-US" sz="1600" dirty="0"/>
                    </a:p>
                  </a:txBody>
                  <a:tcPr marL="66472" marR="66472" marT="33236" marB="33236" anchor="ctr">
                    <a:lnL>
                      <a:noFill/>
                    </a:lnL>
                    <a:lnR>
                      <a:noFill/>
                    </a:lnR>
                    <a:lnT>
                      <a:noFill/>
                    </a:lnT>
                    <a:lnB>
                      <a:noFill/>
                    </a:lnB>
                  </a:tcPr>
                </a:tc>
              </a:tr>
              <a:tr h="291448">
                <a:tc>
                  <a:txBody>
                    <a:bodyPr/>
                    <a:lstStyle/>
                    <a:p>
                      <a:pPr algn="l"/>
                      <a:r>
                        <a:rPr lang="ro-RO" sz="1600"/>
                        <a:t>SRAM</a:t>
                      </a:r>
                    </a:p>
                  </a:txBody>
                  <a:tcPr marL="66472" marR="66472" marT="33236" marB="33236" anchor="ctr">
                    <a:lnL>
                      <a:noFill/>
                    </a:lnL>
                    <a:lnR>
                      <a:noFill/>
                    </a:lnR>
                    <a:lnT>
                      <a:noFill/>
                    </a:lnT>
                    <a:lnB>
                      <a:noFill/>
                    </a:lnB>
                  </a:tcPr>
                </a:tc>
                <a:tc>
                  <a:txBody>
                    <a:bodyPr/>
                    <a:lstStyle/>
                    <a:p>
                      <a:pPr algn="l"/>
                      <a:r>
                        <a:rPr lang="ro-RO" sz="1600" dirty="0" smtClean="0"/>
                        <a:t>2 </a:t>
                      </a:r>
                      <a:r>
                        <a:rPr lang="ro-RO" sz="1600" dirty="0"/>
                        <a:t>KB (ATmega328)</a:t>
                      </a:r>
                    </a:p>
                  </a:txBody>
                  <a:tcPr marL="66472" marR="66472" marT="33236" marB="33236" anchor="ctr">
                    <a:lnL>
                      <a:noFill/>
                    </a:lnL>
                    <a:lnR>
                      <a:noFill/>
                    </a:lnR>
                    <a:lnT>
                      <a:noFill/>
                    </a:lnT>
                    <a:lnB>
                      <a:noFill/>
                    </a:lnB>
                  </a:tcPr>
                </a:tc>
              </a:tr>
              <a:tr h="291448">
                <a:tc>
                  <a:txBody>
                    <a:bodyPr/>
                    <a:lstStyle/>
                    <a:p>
                      <a:pPr algn="l"/>
                      <a:r>
                        <a:rPr lang="ro-RO" sz="1600"/>
                        <a:t>EEPROM</a:t>
                      </a:r>
                    </a:p>
                  </a:txBody>
                  <a:tcPr marL="66472" marR="66472" marT="33236" marB="33236" anchor="ctr">
                    <a:lnL>
                      <a:noFill/>
                    </a:lnL>
                    <a:lnR>
                      <a:noFill/>
                    </a:lnR>
                    <a:lnT>
                      <a:noFill/>
                    </a:lnT>
                    <a:lnB>
                      <a:noFill/>
                    </a:lnB>
                  </a:tcPr>
                </a:tc>
                <a:tc>
                  <a:txBody>
                    <a:bodyPr/>
                    <a:lstStyle/>
                    <a:p>
                      <a:pPr algn="l"/>
                      <a:r>
                        <a:rPr lang="nn-NO" sz="1600" dirty="0" smtClean="0"/>
                        <a:t>1 </a:t>
                      </a:r>
                      <a:r>
                        <a:rPr lang="nn-NO" sz="1600" dirty="0"/>
                        <a:t>KB (ATmega328)</a:t>
                      </a:r>
                    </a:p>
                  </a:txBody>
                  <a:tcPr marL="66472" marR="66472" marT="33236" marB="33236" anchor="ctr">
                    <a:lnL>
                      <a:noFill/>
                    </a:lnL>
                    <a:lnR>
                      <a:noFill/>
                    </a:lnR>
                    <a:lnT>
                      <a:noFill/>
                    </a:lnT>
                    <a:lnB>
                      <a:noFill/>
                    </a:lnB>
                  </a:tcPr>
                </a:tc>
              </a:tr>
              <a:tr h="291448">
                <a:tc>
                  <a:txBody>
                    <a:bodyPr/>
                    <a:lstStyle/>
                    <a:p>
                      <a:pPr algn="l"/>
                      <a:r>
                        <a:rPr lang="ro-RO" sz="1600" dirty="0" smtClean="0"/>
                        <a:t>Viteza</a:t>
                      </a:r>
                      <a:r>
                        <a:rPr lang="ro-RO" sz="1600" baseline="0" dirty="0" smtClean="0"/>
                        <a:t> ceasului</a:t>
                      </a:r>
                      <a:endParaRPr lang="ro-RO" sz="1600" dirty="0"/>
                    </a:p>
                  </a:txBody>
                  <a:tcPr marL="66472" marR="66472" marT="33236" marB="33236" anchor="ctr">
                    <a:lnL>
                      <a:noFill/>
                    </a:lnL>
                    <a:lnR>
                      <a:noFill/>
                    </a:lnR>
                    <a:lnT>
                      <a:noFill/>
                    </a:lnT>
                    <a:lnB>
                      <a:noFill/>
                    </a:lnB>
                  </a:tcPr>
                </a:tc>
                <a:tc>
                  <a:txBody>
                    <a:bodyPr/>
                    <a:lstStyle/>
                    <a:p>
                      <a:pPr algn="l"/>
                      <a:r>
                        <a:rPr lang="ro-RO" sz="1600" dirty="0"/>
                        <a:t>16 MHz</a:t>
                      </a:r>
                    </a:p>
                  </a:txBody>
                  <a:tcPr marL="66472" marR="66472" marT="33236" marB="33236" anchor="ctr">
                    <a:lnL>
                      <a:noFill/>
                    </a:lnL>
                    <a:lnR>
                      <a:noFill/>
                    </a:lnR>
                    <a:lnT>
                      <a:noFill/>
                    </a:lnT>
                    <a:lnB>
                      <a:noFill/>
                    </a:lnB>
                  </a:tcPr>
                </a:tc>
              </a:tr>
            </a:tbl>
          </a:graphicData>
        </a:graphic>
      </p:graphicFrame>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Diode LED</a:t>
            </a:r>
            <a:br>
              <a:rPr lang="ro-RO" b="1" dirty="0"/>
            </a:br>
            <a:endParaRPr lang="ro-RO" dirty="0"/>
          </a:p>
        </p:txBody>
      </p:sp>
      <p:sp>
        <p:nvSpPr>
          <p:cNvPr id="3" name="Content Placeholder 2"/>
          <p:cNvSpPr>
            <a:spLocks noGrp="1"/>
          </p:cNvSpPr>
          <p:nvPr>
            <p:ph idx="1"/>
          </p:nvPr>
        </p:nvSpPr>
        <p:spPr>
          <a:xfrm>
            <a:off x="1484310" y="1879599"/>
            <a:ext cx="10018713" cy="3124201"/>
          </a:xfrm>
        </p:spPr>
        <p:txBody>
          <a:bodyPr/>
          <a:lstStyle/>
          <a:p>
            <a:r>
              <a:rPr lang="vi-VN" dirty="0"/>
              <a:t>Cel mai simplu mod de a urmări starea logică a biților unui port constă în legarea unor LED-uri pe pinii corespunzători portului respectiv. LED-ul se va aprinde sau se va stinge în funcție de valoarea bit-ului. </a:t>
            </a:r>
          </a:p>
          <a:p>
            <a:r>
              <a:rPr lang="vi-VN" dirty="0"/>
              <a:t>LED-urile (</a:t>
            </a:r>
            <a:r>
              <a:rPr lang="vi-VN" b="1" dirty="0"/>
              <a:t>L</a:t>
            </a:r>
            <a:r>
              <a:rPr lang="vi-VN" dirty="0"/>
              <a:t>ight </a:t>
            </a:r>
            <a:r>
              <a:rPr lang="vi-VN" b="1" dirty="0"/>
              <a:t>E</a:t>
            </a:r>
            <a:r>
              <a:rPr lang="vi-VN" dirty="0"/>
              <a:t>mitting </a:t>
            </a:r>
            <a:r>
              <a:rPr lang="vi-VN" b="1" dirty="0"/>
              <a:t>D</a:t>
            </a:r>
            <a:r>
              <a:rPr lang="vi-VN" dirty="0"/>
              <a:t>iode) sunt dispozitive de mici dimensiuni asemănătoare cunoscutelor becuri </a:t>
            </a:r>
            <a:r>
              <a:rPr lang="vi-VN" dirty="0" smtClean="0"/>
              <a:t>incandescente</a:t>
            </a:r>
            <a:r>
              <a:rPr lang="ro-RO" dirty="0" smtClean="0"/>
              <a:t>.</a:t>
            </a:r>
          </a:p>
          <a:p>
            <a:r>
              <a:rPr lang="ro-RO" dirty="0" smtClean="0"/>
              <a:t>LED-urile ca orice tip de diodă lasă să treacă curentul într-un singur sens, cel indicat de săgeată.</a:t>
            </a:r>
            <a:endParaRPr lang="vi-VN" dirty="0"/>
          </a:p>
          <a:p>
            <a:endParaRPr lang="ro-RO"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916765" y="4800598"/>
            <a:ext cx="4292600" cy="1385047"/>
          </a:xfrm>
          <a:prstGeom prst="rect">
            <a:avLst/>
          </a:prstGeom>
          <a:ln>
            <a:noFill/>
          </a:ln>
          <a:effectLst>
            <a:outerShdw blurRad="292100" dist="139700" dir="2700000" algn="tl" rotWithShape="0">
              <a:srgbClr val="333333">
                <a:alpha val="65000"/>
              </a:srgbClr>
            </a:outerShdw>
          </a:effectLst>
        </p:spPr>
      </p:pic>
      <p:sp>
        <p:nvSpPr>
          <p:cNvPr id="5" name="AutoShape 2" descr="Imagini pentru led dio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6" name="AutoShape 4" descr="Imagini pentru led dio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7" name="AutoShape 6" descr="Imagini pentru led diode"/>
          <p:cNvSpPr>
            <a:spLocks noChangeAspect="1" noChangeArrowheads="1"/>
          </p:cNvSpPr>
          <p:nvPr/>
        </p:nvSpPr>
        <p:spPr bwMode="auto">
          <a:xfrm>
            <a:off x="155575" y="-1744663"/>
            <a:ext cx="6191250" cy="3648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8" name="AutoShape 8" descr="Imagini pentru led diode"/>
          <p:cNvSpPr>
            <a:spLocks noChangeAspect="1" noChangeArrowheads="1"/>
          </p:cNvSpPr>
          <p:nvPr/>
        </p:nvSpPr>
        <p:spPr bwMode="auto">
          <a:xfrm>
            <a:off x="307975" y="-1592263"/>
            <a:ext cx="6191250" cy="3648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9" name="AutoShape 10" descr="Imagini pentru led diode"/>
          <p:cNvSpPr>
            <a:spLocks noChangeAspect="1" noChangeArrowheads="1"/>
          </p:cNvSpPr>
          <p:nvPr/>
        </p:nvSpPr>
        <p:spPr bwMode="auto">
          <a:xfrm>
            <a:off x="460375" y="-1439863"/>
            <a:ext cx="6191250" cy="3648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0" name="AutoShape 12" descr="Imagini pentru led diode"/>
          <p:cNvSpPr>
            <a:spLocks noChangeAspect="1" noChangeArrowheads="1"/>
          </p:cNvSpPr>
          <p:nvPr/>
        </p:nvSpPr>
        <p:spPr bwMode="auto">
          <a:xfrm>
            <a:off x="612775" y="-1287463"/>
            <a:ext cx="6191250" cy="3648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1" name="AutoShape 14"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2" name="AutoShape 16"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3" name="AutoShape 18"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4" name="AutoShape 20"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5" name="AutoShape 22"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6" name="AutoShape 24"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7" name="AutoShape 26"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8" name="AutoShape 28"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9" name="AutoShape 30"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20" name="AutoShape 32"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5834" y="4673971"/>
            <a:ext cx="2790825" cy="1638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62804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smtClean="0"/>
              <a:t>Circuit cu un LED</a:t>
            </a:r>
            <a:endParaRPr lang="ro-RO" dirty="0"/>
          </a:p>
        </p:txBody>
      </p:sp>
      <p:sp>
        <p:nvSpPr>
          <p:cNvPr id="3" name="Content Placeholder 2"/>
          <p:cNvSpPr>
            <a:spLocks noGrp="1"/>
          </p:cNvSpPr>
          <p:nvPr>
            <p:ph idx="1"/>
          </p:nvPr>
        </p:nvSpPr>
        <p:spPr>
          <a:xfrm>
            <a:off x="1618781" y="2303928"/>
            <a:ext cx="5951913" cy="3975848"/>
          </a:xfrm>
        </p:spPr>
        <p:txBody>
          <a:bodyPr>
            <a:normAutofit fontScale="85000" lnSpcReduction="20000"/>
          </a:bodyPr>
          <a:lstStyle/>
          <a:p>
            <a:r>
              <a:rPr lang="vi-VN" sz="1800" dirty="0"/>
              <a:t>Ca orice diodă, LED-urile conduc într-un singur sens și trebuie polarizate corect pentru a emite </a:t>
            </a:r>
            <a:r>
              <a:rPr lang="vi-VN" sz="1800" dirty="0" smtClean="0"/>
              <a:t>lumină.</a:t>
            </a:r>
            <a:r>
              <a:rPr lang="ro-RO" sz="1800" dirty="0" smtClean="0"/>
              <a:t> </a:t>
            </a:r>
          </a:p>
          <a:p>
            <a:r>
              <a:rPr lang="ro-RO" sz="1800" dirty="0"/>
              <a:t>D</a:t>
            </a:r>
            <a:r>
              <a:rPr lang="vi-VN" sz="1800" dirty="0" smtClean="0"/>
              <a:t>atorită </a:t>
            </a:r>
            <a:r>
              <a:rPr lang="vi-VN" sz="1800" dirty="0"/>
              <a:t>faptului că o diodă polarizată direct are o rezistență internă infimă, curentul care trece prin </a:t>
            </a:r>
            <a:r>
              <a:rPr lang="ro-RO" sz="1800" dirty="0" smtClean="0"/>
              <a:t>ea </a:t>
            </a:r>
            <a:r>
              <a:rPr lang="vi-VN" sz="1800" dirty="0" smtClean="0"/>
              <a:t>trebuie </a:t>
            </a:r>
            <a:r>
              <a:rPr lang="vi-VN" sz="1800" dirty="0"/>
              <a:t>limitat. </a:t>
            </a:r>
            <a:endParaRPr lang="ro-RO" sz="1800" dirty="0" smtClean="0"/>
          </a:p>
          <a:p>
            <a:r>
              <a:rPr lang="vi-VN" sz="1800" dirty="0" smtClean="0"/>
              <a:t>Cel </a:t>
            </a:r>
            <a:r>
              <a:rPr lang="vi-VN" sz="1800" dirty="0"/>
              <a:t>mai simplu mod de a face acest lucru este prin înserierea cu o rezistență. </a:t>
            </a:r>
            <a:endParaRPr lang="ro-RO" sz="1800" dirty="0" smtClean="0"/>
          </a:p>
          <a:p>
            <a:r>
              <a:rPr lang="vi-VN" sz="1800" dirty="0" smtClean="0"/>
              <a:t>Valoarea </a:t>
            </a:r>
            <a:r>
              <a:rPr lang="vi-VN" sz="1800" dirty="0"/>
              <a:t>rezistenței se calculează simplu folosind legea lui </a:t>
            </a:r>
            <a:r>
              <a:rPr lang="vi-VN" sz="1800" dirty="0" smtClean="0"/>
              <a:t>Ohm</a:t>
            </a:r>
            <a:r>
              <a:rPr lang="ro-RO" sz="1800" dirty="0" smtClean="0"/>
              <a:t>: </a:t>
            </a:r>
          </a:p>
          <a:p>
            <a:pPr marL="0" indent="0">
              <a:buNone/>
            </a:pPr>
            <a:r>
              <a:rPr lang="ro-RO" sz="1800" b="1" dirty="0"/>
              <a:t> </a:t>
            </a:r>
            <a:r>
              <a:rPr lang="ro-RO" sz="1800" b="1" dirty="0" smtClean="0"/>
              <a:t>         </a:t>
            </a:r>
            <a:r>
              <a:rPr lang="vi-VN" sz="1800" b="1" dirty="0" smtClean="0"/>
              <a:t>R </a:t>
            </a:r>
            <a:r>
              <a:rPr lang="vi-VN" sz="1800" b="1" dirty="0"/>
              <a:t>= (Vin - U) / I</a:t>
            </a:r>
            <a:r>
              <a:rPr lang="vi-VN" sz="1800" dirty="0"/>
              <a:t> </a:t>
            </a:r>
            <a:endParaRPr lang="ro-RO" sz="1800" dirty="0" smtClean="0"/>
          </a:p>
          <a:p>
            <a:pPr marL="0" indent="0">
              <a:buNone/>
            </a:pPr>
            <a:endParaRPr lang="ro-RO" sz="1800" dirty="0"/>
          </a:p>
          <a:p>
            <a:pPr marL="0" indent="0">
              <a:buNone/>
            </a:pPr>
            <a:r>
              <a:rPr lang="ro-RO" sz="1800" dirty="0" smtClean="0"/>
              <a:t>Exemplu: </a:t>
            </a:r>
            <a:r>
              <a:rPr lang="vi-VN" sz="1800" dirty="0"/>
              <a:t>Pentru o tensiune de alimentare de 5V, valoarea lui R este de 300</a:t>
            </a:r>
            <a:r>
              <a:rPr lang="el-GR" sz="1800" dirty="0"/>
              <a:t>Ω. </a:t>
            </a:r>
            <a:r>
              <a:rPr lang="vi-VN" sz="1800" dirty="0"/>
              <a:t>Acest lucru nu înseamnă că dioda nu va emite lumină dacă valoarea rezistenței nu este de exact 300</a:t>
            </a:r>
            <a:r>
              <a:rPr lang="el-GR" sz="1800" dirty="0"/>
              <a:t>Ω</a:t>
            </a:r>
            <a:r>
              <a:rPr lang="el-GR" sz="1800" dirty="0" smtClean="0"/>
              <a:t>.</a:t>
            </a:r>
            <a:endParaRPr lang="ro-RO" sz="1800" dirty="0" smtClean="0"/>
          </a:p>
          <a:p>
            <a:pPr marL="0" indent="0">
              <a:buNone/>
            </a:pPr>
            <a:r>
              <a:rPr lang="ro-RO" sz="1800" dirty="0"/>
              <a:t>	 </a:t>
            </a:r>
            <a:r>
              <a:rPr lang="ro-RO" sz="1800" dirty="0" smtClean="0"/>
              <a:t>        </a:t>
            </a:r>
            <a:r>
              <a:rPr lang="vi-VN" sz="1800" dirty="0" smtClean="0"/>
              <a:t>În </a:t>
            </a:r>
            <a:r>
              <a:rPr lang="vi-VN" sz="1800" dirty="0"/>
              <a:t>practică, puteți folosi orice valoare între 100</a:t>
            </a:r>
            <a:r>
              <a:rPr lang="el-GR" sz="1800" dirty="0"/>
              <a:t>Ω </a:t>
            </a:r>
            <a:r>
              <a:rPr lang="vi-VN" sz="1800" dirty="0"/>
              <a:t>și 1K</a:t>
            </a:r>
            <a:r>
              <a:rPr lang="el-GR" sz="1800" dirty="0"/>
              <a:t>Ω. </a:t>
            </a:r>
            <a:r>
              <a:rPr lang="vi-VN" sz="1800" dirty="0"/>
              <a:t>Atenție însă, o valoare foarte mică a rezistenței poate duce la distrugerea diodei din cauza curentului excesiv. </a:t>
            </a:r>
            <a:endParaRPr lang="ro-RO" sz="1800" dirty="0"/>
          </a:p>
        </p:txBody>
      </p:sp>
      <p:sp>
        <p:nvSpPr>
          <p:cNvPr id="4" name="AutoShape 2" descr="http://cs.curs.pub.ro/wiki/pm/_media/lab/lab0/conectare_led.png?w=400"/>
          <p:cNvSpPr>
            <a:spLocks noChangeAspect="1" noChangeArrowheads="1"/>
          </p:cNvSpPr>
          <p:nvPr/>
        </p:nvSpPr>
        <p:spPr bwMode="auto">
          <a:xfrm>
            <a:off x="155575" y="-1828800"/>
            <a:ext cx="3810000" cy="381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pic>
        <p:nvPicPr>
          <p:cNvPr id="5124" name="Picture 4" descr="http://cs.curs.pub.ro/wiki/pm/_media/lab/lab0/conectare_led.png?w=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4" y="2602006"/>
            <a:ext cx="4434540" cy="24944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36307"/>
            <a:ext cx="10018713" cy="1752599"/>
          </a:xfrm>
        </p:spPr>
        <p:txBody>
          <a:bodyPr/>
          <a:lstStyle/>
          <a:p>
            <a:r>
              <a:rPr lang="ro-RO" dirty="0" smtClean="0"/>
              <a:t>LED-uri RGB</a:t>
            </a:r>
            <a:endParaRPr lang="ro-RO" dirty="0"/>
          </a:p>
        </p:txBody>
      </p:sp>
      <p:sp>
        <p:nvSpPr>
          <p:cNvPr id="3" name="Content Placeholder 2"/>
          <p:cNvSpPr>
            <a:spLocks noGrp="1"/>
          </p:cNvSpPr>
          <p:nvPr>
            <p:ph idx="1"/>
          </p:nvPr>
        </p:nvSpPr>
        <p:spPr/>
        <p:txBody>
          <a:bodyPr/>
          <a:lstStyle/>
          <a:p>
            <a:endParaRPr lang="ro-RO"/>
          </a:p>
        </p:txBody>
      </p:sp>
      <p:pic>
        <p:nvPicPr>
          <p:cNvPr id="4098" name="Picture 2" descr="Imagini pentru RGB le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787" y="2510303"/>
            <a:ext cx="5406782" cy="317780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ini pentru rgb bread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411" y="2388906"/>
            <a:ext cx="45434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xmlns=""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982</TotalTime>
  <Words>1637</Words>
  <Application>Microsoft Office PowerPoint</Application>
  <PresentationFormat>Custom</PresentationFormat>
  <Paragraphs>244</Paragraphs>
  <Slides>41</Slides>
  <Notes>0</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Parallax</vt:lpstr>
      <vt:lpstr>Introduction to Electornics</vt:lpstr>
      <vt:lpstr>Ce este un microcontroller?</vt:lpstr>
      <vt:lpstr>Caracteristici generale ce țin de un microcontroller</vt:lpstr>
      <vt:lpstr>Câteva componente hardware</vt:lpstr>
      <vt:lpstr>Arduino</vt:lpstr>
      <vt:lpstr>Specificații</vt:lpstr>
      <vt:lpstr>Diode LED </vt:lpstr>
      <vt:lpstr>Circuit cu un LED</vt:lpstr>
      <vt:lpstr>LED-uri RGB</vt:lpstr>
      <vt:lpstr>Butoane</vt:lpstr>
      <vt:lpstr>Ca să vedem o legătură între componentele pe care le-am amintit până acum:</vt:lpstr>
      <vt:lpstr>Fotorezistențe  (LDR - Light Dependent Resistor) </vt:lpstr>
      <vt:lpstr>Buzzer</vt:lpstr>
      <vt:lpstr>Un circuit simplu de control al buzzer-ului</vt:lpstr>
      <vt:lpstr>Mediul de dezvoltare software</vt:lpstr>
      <vt:lpstr>Arduino IDE</vt:lpstr>
      <vt:lpstr>Funcții de bază – setup()</vt:lpstr>
      <vt:lpstr>Funcții de bază – loop()</vt:lpstr>
      <vt:lpstr>Tipuri de date în Arduino</vt:lpstr>
      <vt:lpstr>Noțiuni mai avansate - timere</vt:lpstr>
      <vt:lpstr>Noțiuni mai avansate - Întreruperi</vt:lpstr>
      <vt:lpstr>Cum generăm o astfel de întrerupere ??</vt:lpstr>
      <vt:lpstr>PowerPoint Presentation</vt:lpstr>
      <vt:lpstr>Aplicații</vt:lpstr>
      <vt:lpstr>Aplicația 1 – led RGB + LDR</vt:lpstr>
      <vt:lpstr>Montaj</vt:lpstr>
      <vt:lpstr>Writing the code – setup()</vt:lpstr>
      <vt:lpstr>Writing the code - loop()</vt:lpstr>
      <vt:lpstr>Writing the code – loop()</vt:lpstr>
      <vt:lpstr>Writing the code – loop()</vt:lpstr>
      <vt:lpstr>Writing the code – loop()</vt:lpstr>
      <vt:lpstr>Aplicația 2 – buzzer + buton</vt:lpstr>
      <vt:lpstr>Montaj</vt:lpstr>
      <vt:lpstr>Noțiuni de teorie muzicală</vt:lpstr>
      <vt:lpstr>Noțiuni de teorie muzicală</vt:lpstr>
      <vt:lpstr>Writing the code – setup()</vt:lpstr>
      <vt:lpstr>Writing the code – setup()</vt:lpstr>
      <vt:lpstr>Writing the code – setup()</vt:lpstr>
      <vt:lpstr>Writing the code – funcții</vt:lpstr>
      <vt:lpstr>Writing the code – loop()</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Iulian-Răzvan MATEŞICĂ (25361)</dc:creator>
  <cp:lastModifiedBy>Florina Barbu</cp:lastModifiedBy>
  <cp:revision>20</cp:revision>
  <dcterms:created xsi:type="dcterms:W3CDTF">2016-12-18T12:22:51Z</dcterms:created>
  <dcterms:modified xsi:type="dcterms:W3CDTF">2016-12-19T03:15:44Z</dcterms:modified>
</cp:coreProperties>
</file>